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420" r:id="rId3"/>
    <p:sldId id="424" r:id="rId4"/>
    <p:sldId id="429" r:id="rId5"/>
    <p:sldId id="427" r:id="rId6"/>
    <p:sldId id="267" r:id="rId7"/>
    <p:sldId id="287" r:id="rId8"/>
    <p:sldId id="288" r:id="rId9"/>
    <p:sldId id="289" r:id="rId10"/>
    <p:sldId id="292" r:id="rId11"/>
    <p:sldId id="291" r:id="rId12"/>
    <p:sldId id="293" r:id="rId13"/>
    <p:sldId id="430" r:id="rId14"/>
    <p:sldId id="384" r:id="rId15"/>
    <p:sldId id="385" r:id="rId16"/>
    <p:sldId id="431" r:id="rId17"/>
    <p:sldId id="432" r:id="rId18"/>
    <p:sldId id="422" r:id="rId19"/>
    <p:sldId id="418" r:id="rId20"/>
    <p:sldId id="433" r:id="rId21"/>
    <p:sldId id="435" r:id="rId22"/>
    <p:sldId id="434" r:id="rId23"/>
    <p:sldId id="436" r:id="rId24"/>
    <p:sldId id="437" r:id="rId25"/>
    <p:sldId id="438" r:id="rId26"/>
    <p:sldId id="439" r:id="rId27"/>
    <p:sldId id="440" r:id="rId28"/>
    <p:sldId id="441" r:id="rId29"/>
    <p:sldId id="442" r:id="rId30"/>
    <p:sldId id="443" r:id="rId31"/>
    <p:sldId id="444" r:id="rId32"/>
    <p:sldId id="445" r:id="rId33"/>
    <p:sldId id="446" r:id="rId34"/>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94660"/>
  </p:normalViewPr>
  <p:slideViewPr>
    <p:cSldViewPr>
      <p:cViewPr varScale="1">
        <p:scale>
          <a:sx n="108" d="100"/>
          <a:sy n="108" d="100"/>
        </p:scale>
        <p:origin x="117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C97DE06-8FA2-4BEB-91EA-11E0F4D04FC7}" type="datetimeFigureOut">
              <a:rPr lang="ru-RU" smtClean="0"/>
              <a:t>31.03.2022</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B783678-2B18-4EE4-AE25-D41E20FB240C}" type="slidenum">
              <a:rPr lang="ru-RU" smtClean="0"/>
              <a:t>‹#›</a:t>
            </a:fld>
            <a:endParaRPr lang="ru-RU"/>
          </a:p>
        </p:txBody>
      </p:sp>
    </p:spTree>
    <p:extLst>
      <p:ext uri="{BB962C8B-B14F-4D97-AF65-F5344CB8AC3E}">
        <p14:creationId xmlns:p14="http://schemas.microsoft.com/office/powerpoint/2010/main" val="16078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B03A7E3-5835-48FD-B330-4A0A3B9D2DBB}"/>
              </a:ext>
            </a:extLst>
          </p:cNvPr>
          <p:cNvSpPr>
            <a:spLocks noGrp="1"/>
          </p:cNvSpPr>
          <p:nvPr>
            <p:ph type="dt" sz="half" idx="10"/>
          </p:nvPr>
        </p:nvSpPr>
        <p:spPr/>
        <p:txBody>
          <a:bodyPr/>
          <a:lstStyle/>
          <a:p>
            <a:fld id="{6F8B2900-2416-4EA7-A933-123122F686B9}" type="datetimeFigureOut">
              <a:rPr lang="ru-RU" smtClean="0"/>
              <a:pPr/>
              <a:t>31.03.2022</a:t>
            </a:fld>
            <a:endParaRPr lang="ru-RU"/>
          </a:p>
        </p:txBody>
      </p:sp>
      <p:sp>
        <p:nvSpPr>
          <p:cNvPr id="3" name="Нижний колонтитул 2">
            <a:extLst>
              <a:ext uri="{FF2B5EF4-FFF2-40B4-BE49-F238E27FC236}">
                <a16:creationId xmlns:a16="http://schemas.microsoft.com/office/drawing/2014/main" id="{B8D3408A-0682-4093-9808-3145A430EA1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C9FEB87-507F-4BCE-858E-761D534CBFD9}"/>
              </a:ext>
            </a:extLst>
          </p:cNvPr>
          <p:cNvSpPr>
            <a:spLocks noGrp="1"/>
          </p:cNvSpPr>
          <p:nvPr>
            <p:ph type="sldNum" sz="quarter" idx="12"/>
          </p:nvPr>
        </p:nvSpPr>
        <p:spPr/>
        <p:txBody>
          <a:bodyPr/>
          <a:lstStyle/>
          <a:p>
            <a:fld id="{5D1DE9B2-D332-45BB-A611-8B8C55BB94DA}" type="slidenum">
              <a:rPr lang="ru-RU" smtClean="0"/>
              <a:pPr/>
              <a:t>‹#›</a:t>
            </a:fld>
            <a:endParaRPr lang="ru-RU"/>
          </a:p>
        </p:txBody>
      </p:sp>
    </p:spTree>
    <p:extLst>
      <p:ext uri="{BB962C8B-B14F-4D97-AF65-F5344CB8AC3E}">
        <p14:creationId xmlns:p14="http://schemas.microsoft.com/office/powerpoint/2010/main" val="128275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496" y="-20066"/>
            <a:ext cx="11659006" cy="1003300"/>
          </a:xfrm>
          <a:prstGeom prst="rect">
            <a:avLst/>
          </a:prstGeom>
        </p:spPr>
        <p:txBody>
          <a:bodyPr wrap="square" lIns="0" tIns="0" rIns="0" bIns="0">
            <a:spAutoFit/>
          </a:bodyPr>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1206372" y="2660523"/>
            <a:ext cx="9554210" cy="2971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1084;&#1086;&#1080;&#1092;&#1080;&#1085;&#1072;&#1085;&#1089;&#1099;.&#1088;&#1092;/" TargetMode="External"/><Relationship Id="rId2" Type="http://schemas.openxmlformats.org/officeDocument/2006/relationships/hyperlink" Target="http://www.fgramota.org/about/project/" TargetMode="External"/><Relationship Id="rId1" Type="http://schemas.openxmlformats.org/officeDocument/2006/relationships/slideLayout" Target="../slideLayouts/slideLayout6.xml"/><Relationship Id="rId6" Type="http://schemas.openxmlformats.org/officeDocument/2006/relationships/hyperlink" Target="https://fmc.hse.ru/" TargetMode="External"/><Relationship Id="rId5" Type="http://schemas.openxmlformats.org/officeDocument/2006/relationships/hyperlink" Target="https://&#1093;&#1086;&#1095;&#1091;&#1084;&#1086;&#1075;&#1091;&#1079;&#1085;&#1072;&#1102;.&#1088;&#1092;/" TargetMode="External"/><Relationship Id="rId4" Type="http://schemas.openxmlformats.org/officeDocument/2006/relationships/hyperlink" Target="https://fincult.info/"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www.fgramota.org/about/project/"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1093;&#1086;&#1095;&#1091;&#1084;&#1086;&#1075;&#1091;&#1079;&#1085;&#1072;&#1102;.&#1088;&#1092;/" TargetMode="External"/><Relationship Id="rId4" Type="http://schemas.openxmlformats.org/officeDocument/2006/relationships/hyperlink" Target="https://fincult.info/" TargetMode="External"/><Relationship Id="rId9" Type="http://schemas.openxmlformats.org/officeDocument/2006/relationships/hyperlink" Target="https://&#1084;&#1086;&#1080;&#1092;&#1080;&#1085;&#1072;&#1085;&#1089;&#1099;.&#1088;&#109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vrn.ranepa.ru/dopolnitelnoe-obrazovanie/mezhregionalnyy-metodicheskiy-tsentr-po-finansovoy-gramotnosti/" TargetMode="External"/><Relationship Id="rId2" Type="http://schemas.openxmlformats.org/officeDocument/2006/relationships/hyperlink" Target="https://fmc.hse.ru/" TargetMode="Externa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edu.pacc.ru/articles/o-glavnom/"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1074;&#1086;&#1078;&#1072;&#1090;&#1099;&#1081;.&#1088;&#1092;/kopilka-znaniy" TargetMode="External"/><Relationship Id="rId3" Type="http://schemas.openxmlformats.org/officeDocument/2006/relationships/hyperlink" Target="https://finfestykt.ru/" TargetMode="External"/><Relationship Id="rId7" Type="http://schemas.openxmlformats.org/officeDocument/2006/relationships/hyperlink" Target="https://fincup.ru/biblioteka_shv/" TargetMode="External"/><Relationship Id="rId12" Type="http://schemas.openxmlformats.org/officeDocument/2006/relationships/hyperlink" Target="http://&#1092;&#1080;&#1085;&#1083;&#1072;&#1075;&#1077;&#1088;&#1100;.&#1088;&#1092;/" TargetMode="External"/><Relationship Id="rId2" Type="http://schemas.openxmlformats.org/officeDocument/2006/relationships/hyperlink" Target="https://vashifinancy.ru/mymoneyfest/" TargetMode="External"/><Relationship Id="rId1" Type="http://schemas.openxmlformats.org/officeDocument/2006/relationships/slideLayout" Target="../slideLayouts/slideLayout6.xml"/><Relationship Id="rId6" Type="http://schemas.openxmlformats.org/officeDocument/2006/relationships/hyperlink" Target="https://fg.mgpu.ru/wp-content/uploads/2018/10/2.-Pererabotannoe.-MP.-Azbuka-finansovoj-gramotnosti.-2018.pdf" TargetMode="External"/><Relationship Id="rId11" Type="http://schemas.openxmlformats.org/officeDocument/2006/relationships/hyperlink" Target="https://infourok.ru/rabochaya-programma-kruzhka-finansovaya-gramotnost-detej-starshego-doshkolnogo-vozrasta-4460604.html" TargetMode="External"/><Relationship Id="rId5" Type="http://schemas.openxmlformats.org/officeDocument/2006/relationships/hyperlink" Target="https://dnifg.ru/materials/" TargetMode="External"/><Relationship Id="rId10" Type="http://schemas.openxmlformats.org/officeDocument/2006/relationships/hyperlink" Target="https://dni-fg.ru/" TargetMode="External"/><Relationship Id="rId4" Type="http://schemas.openxmlformats.org/officeDocument/2006/relationships/hyperlink" Target="http://www.sberden.ru/" TargetMode="External"/><Relationship Id="rId9" Type="http://schemas.openxmlformats.org/officeDocument/2006/relationships/hyperlink" Target="https://doligra.r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olympiads.uchi.ru/olymp/bizuchi/?utm_source=BR_press_release&amp;utm_medium=partner&amp;utm_campaign=UP-13-04_partner_BR_press_release" TargetMode="External"/><Relationship Id="rId13" Type="http://schemas.openxmlformats.org/officeDocument/2006/relationships/hyperlink" Target="https://www.sravni.ru/text/13-multikov-kotorye-nauchat-detej-obrashhatsja-s-dengami/" TargetMode="External"/><Relationship Id="rId3" Type="http://schemas.openxmlformats.org/officeDocument/2006/relationships/hyperlink" Target="https://www.cbr.ru/bankmuseum/" TargetMode="External"/><Relationship Id="rId7" Type="http://schemas.openxmlformats.org/officeDocument/2006/relationships/hyperlink" Target="https://www.banki.ru/news/daytheme/?id=10490839" TargetMode="External"/><Relationship Id="rId12" Type="http://schemas.openxmlformats.org/officeDocument/2006/relationships/hyperlink" Target="https://www.youtube.com/watch?v=_j-dwlRlzJg" TargetMode="External"/><Relationship Id="rId2" Type="http://schemas.openxmlformats.org/officeDocument/2006/relationships/hyperlink" Target="https://www.youtube.com/watch?v=sCDrF1wQZ6s" TargetMode="External"/><Relationship Id="rId1" Type="http://schemas.openxmlformats.org/officeDocument/2006/relationships/slideLayout" Target="../slideLayouts/slideLayout6.xml"/><Relationship Id="rId6" Type="http://schemas.openxmlformats.org/officeDocument/2006/relationships/hyperlink" Target="https://fincup.ru/" TargetMode="External"/><Relationship Id="rId11" Type="http://schemas.openxmlformats.org/officeDocument/2006/relationships/hyperlink" Target="http://finquest.tilda.ws/" TargetMode="External"/><Relationship Id="rId5" Type="http://schemas.openxmlformats.org/officeDocument/2006/relationships/hyperlink" Target="https://olimpiada.oc3.ru/" TargetMode="External"/><Relationship Id="rId10" Type="http://schemas.openxmlformats.org/officeDocument/2006/relationships/hyperlink" Target="https://www.youtube.com/watch?v=S4ZqYcdvXrA" TargetMode="External"/><Relationship Id="rId4" Type="http://schemas.openxmlformats.org/officeDocument/2006/relationships/hyperlink" Target="https://www.fin-olimp.ru/" TargetMode="External"/><Relationship Id="rId9" Type="http://schemas.openxmlformats.org/officeDocument/2006/relationships/hyperlink" Target="https://www.youtube.com/watch?v=Is0UcNBBMR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oecd.org/financial/education/globalpartnerships/cis/Youth-Policy-Handbook-on-Financial-Education-CIS-RUS.pdf"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fincult.info/upload/iblock/4ab/Rabochaya_tetrad_4_kl.pdf" TargetMode="External"/><Relationship Id="rId3" Type="http://schemas.openxmlformats.org/officeDocument/2006/relationships/hyperlink" Target="https://fincult.info/upload/iblock/2a8/Metodicheskie_rekomendatsii.pdf" TargetMode="External"/><Relationship Id="rId7" Type="http://schemas.openxmlformats.org/officeDocument/2006/relationships/hyperlink" Target="https://fincult.info/upload/iblock/73f/Rabochaya_tetrad_3_kl.pdf" TargetMode="External"/><Relationship Id="rId2" Type="http://schemas.openxmlformats.org/officeDocument/2006/relationships/hyperlink" Target="https://fincult.info/upload/iblock/c2e/Uchebnoe_posobie.pdf" TargetMode="External"/><Relationship Id="rId1" Type="http://schemas.openxmlformats.org/officeDocument/2006/relationships/slideLayout" Target="../slideLayouts/slideLayout6.xml"/><Relationship Id="rId6" Type="http://schemas.openxmlformats.org/officeDocument/2006/relationships/hyperlink" Target="https://fincult.info/upload/iblock/0a5/Rabochaya_tetrad_2_kl.pdf" TargetMode="External"/><Relationship Id="rId5" Type="http://schemas.openxmlformats.org/officeDocument/2006/relationships/hyperlink" Target="https://fincult.info/upload/iblock/fff/Rabochaya_tetrad_1_kl.pdf" TargetMode="External"/><Relationship Id="rId4" Type="http://schemas.openxmlformats.org/officeDocument/2006/relationships/hyperlink" Target="https://fincult.info/upload/iblock/091/Praktikum.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mc.hse.ru/4forms" TargetMode="External"/><Relationship Id="rId2" Type="http://schemas.openxmlformats.org/officeDocument/2006/relationships/hyperlink" Target="https://fmc.hse.ru/2-3form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fmc.hse.ru/8-9forms" TargetMode="External"/><Relationship Id="rId2" Type="http://schemas.openxmlformats.org/officeDocument/2006/relationships/hyperlink" Target="https://fmc.hse.ru/5-7forms%20&#1080;%208-9"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fmc.hse.ru/10-11form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fmc.hse.ru/history" TargetMode="External"/><Relationship Id="rId7" Type="http://schemas.openxmlformats.org/officeDocument/2006/relationships/hyperlink" Target="https://fmc.hse.ru/openlesson" TargetMode="External"/><Relationship Id="rId2" Type="http://schemas.openxmlformats.org/officeDocument/2006/relationships/hyperlink" Target="https://fmc.hse.ru/spesialmod" TargetMode="External"/><Relationship Id="rId1" Type="http://schemas.openxmlformats.org/officeDocument/2006/relationships/slideLayout" Target="../slideLayouts/slideLayout6.xml"/><Relationship Id="rId6" Type="http://schemas.openxmlformats.org/officeDocument/2006/relationships/hyperlink" Target="https://fmc.hse.ru/video" TargetMode="External"/><Relationship Id="rId5" Type="http://schemas.openxmlformats.org/officeDocument/2006/relationships/hyperlink" Target="https://fmc.hse.ru/methbank" TargetMode="External"/><Relationship Id="rId4" Type="http://schemas.openxmlformats.org/officeDocument/2006/relationships/hyperlink" Target="https://fmc.hse.ru/specia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vk.com/public210982767"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cenfingram.ru/"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hyperlink" Target="https://app-dev.&#1084;&#1086;&#1080;&#1092;&#1080;&#1085;&#1072;&#1085;&#1089;&#1099;.&#1088;&#1092;/storage/18922/edinaya-ramka-fg.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nafi.r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1371600"/>
            <a:chOff x="-6350" y="0"/>
            <a:chExt cx="12204700" cy="1390650"/>
          </a:xfrm>
        </p:grpSpPr>
        <p:sp>
          <p:nvSpPr>
            <p:cNvPr id="3" name="object 3"/>
            <p:cNvSpPr/>
            <p:nvPr/>
          </p:nvSpPr>
          <p:spPr>
            <a:xfrm>
              <a:off x="0" y="0"/>
              <a:ext cx="12192000" cy="1377950"/>
            </a:xfrm>
            <a:custGeom>
              <a:avLst/>
              <a:gdLst/>
              <a:ahLst/>
              <a:cxnLst/>
              <a:rect l="l" t="t" r="r" b="b"/>
              <a:pathLst>
                <a:path w="12192000" h="1377950">
                  <a:moveTo>
                    <a:pt x="11962384" y="0"/>
                  </a:moveTo>
                  <a:lnTo>
                    <a:pt x="0" y="0"/>
                  </a:lnTo>
                  <a:lnTo>
                    <a:pt x="0" y="1148079"/>
                  </a:lnTo>
                  <a:lnTo>
                    <a:pt x="229628" y="1377696"/>
                  </a:lnTo>
                  <a:lnTo>
                    <a:pt x="12192000" y="1377696"/>
                  </a:lnTo>
                  <a:lnTo>
                    <a:pt x="12192000" y="229616"/>
                  </a:lnTo>
                  <a:lnTo>
                    <a:pt x="11962384" y="0"/>
                  </a:lnTo>
                  <a:close/>
                </a:path>
              </a:pathLst>
            </a:custGeom>
            <a:solidFill>
              <a:srgbClr val="0070C0"/>
            </a:solidFill>
          </p:spPr>
          <p:txBody>
            <a:bodyPr wrap="square" lIns="0" tIns="0" rIns="0" bIns="0" rtlCol="0"/>
            <a:lstStyle/>
            <a:p>
              <a:endParaRPr/>
            </a:p>
          </p:txBody>
        </p:sp>
        <p:sp>
          <p:nvSpPr>
            <p:cNvPr id="4" name="object 4"/>
            <p:cNvSpPr/>
            <p:nvPr/>
          </p:nvSpPr>
          <p:spPr>
            <a:xfrm>
              <a:off x="0" y="0"/>
              <a:ext cx="12192000" cy="1377950"/>
            </a:xfrm>
            <a:custGeom>
              <a:avLst/>
              <a:gdLst/>
              <a:ahLst/>
              <a:cxnLst/>
              <a:rect l="l" t="t" r="r" b="b"/>
              <a:pathLst>
                <a:path w="12192000" h="1377950">
                  <a:moveTo>
                    <a:pt x="0" y="0"/>
                  </a:moveTo>
                  <a:lnTo>
                    <a:pt x="11962384" y="0"/>
                  </a:lnTo>
                  <a:lnTo>
                    <a:pt x="12192000" y="229616"/>
                  </a:lnTo>
                  <a:lnTo>
                    <a:pt x="12192000" y="1377696"/>
                  </a:lnTo>
                  <a:lnTo>
                    <a:pt x="229628" y="1377696"/>
                  </a:lnTo>
                  <a:lnTo>
                    <a:pt x="0" y="1148079"/>
                  </a:lnTo>
                  <a:lnTo>
                    <a:pt x="0" y="0"/>
                  </a:lnTo>
                  <a:close/>
                </a:path>
              </a:pathLst>
            </a:custGeom>
            <a:ln w="12192">
              <a:solidFill>
                <a:srgbClr val="25533A"/>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65887" rIns="0" bIns="0" rtlCol="0">
            <a:spAutoFit/>
          </a:bodyPr>
          <a:lstStyle/>
          <a:p>
            <a:pPr marL="3058160" marR="5080" indent="-100965">
              <a:lnSpc>
                <a:spcPts val="2590"/>
              </a:lnSpc>
              <a:spcBef>
                <a:spcPts val="425"/>
              </a:spcBef>
            </a:pPr>
            <a:r>
              <a:rPr sz="2400" spc="-15" dirty="0">
                <a:solidFill>
                  <a:srgbClr val="FFFFFF"/>
                </a:solidFill>
                <a:latin typeface="Calibri"/>
                <a:cs typeface="Calibri"/>
              </a:rPr>
              <a:t>ГБОУ </a:t>
            </a:r>
            <a:r>
              <a:rPr sz="2400" spc="-5" dirty="0">
                <a:solidFill>
                  <a:srgbClr val="FFFFFF"/>
                </a:solidFill>
                <a:latin typeface="Calibri"/>
                <a:cs typeface="Calibri"/>
              </a:rPr>
              <a:t>ДПО РК «КРЫМСКИЙ РЕСПУБЛИКАНСКИЙ </a:t>
            </a:r>
            <a:r>
              <a:rPr sz="2400" dirty="0">
                <a:solidFill>
                  <a:srgbClr val="FFFFFF"/>
                </a:solidFill>
                <a:latin typeface="Calibri"/>
                <a:cs typeface="Calibri"/>
              </a:rPr>
              <a:t>ИНСТИТУТ </a:t>
            </a:r>
            <a:r>
              <a:rPr sz="2400" spc="-530" dirty="0">
                <a:solidFill>
                  <a:srgbClr val="FFFFFF"/>
                </a:solidFill>
                <a:latin typeface="Calibri"/>
                <a:cs typeface="Calibri"/>
              </a:rPr>
              <a:t> </a:t>
            </a:r>
            <a:r>
              <a:rPr sz="2400" spc="-20" dirty="0">
                <a:solidFill>
                  <a:srgbClr val="FFFFFF"/>
                </a:solidFill>
                <a:latin typeface="Calibri"/>
                <a:cs typeface="Calibri"/>
              </a:rPr>
              <a:t>ПОСТДИПЛОМНОГО</a:t>
            </a:r>
            <a:r>
              <a:rPr sz="2400" spc="-5" dirty="0">
                <a:solidFill>
                  <a:srgbClr val="FFFFFF"/>
                </a:solidFill>
                <a:latin typeface="Calibri"/>
                <a:cs typeface="Calibri"/>
              </a:rPr>
              <a:t> </a:t>
            </a:r>
            <a:r>
              <a:rPr sz="2400" spc="-20" dirty="0">
                <a:solidFill>
                  <a:srgbClr val="FFFFFF"/>
                </a:solidFill>
                <a:latin typeface="Calibri"/>
                <a:cs typeface="Calibri"/>
              </a:rPr>
              <a:t>ПЕДАГОГИЧЕСКОГО</a:t>
            </a:r>
            <a:r>
              <a:rPr sz="2400" dirty="0">
                <a:solidFill>
                  <a:srgbClr val="FFFFFF"/>
                </a:solidFill>
                <a:latin typeface="Calibri"/>
                <a:cs typeface="Calibri"/>
              </a:rPr>
              <a:t> </a:t>
            </a:r>
            <a:r>
              <a:rPr sz="2400" spc="-20" dirty="0">
                <a:solidFill>
                  <a:srgbClr val="FFFFFF"/>
                </a:solidFill>
                <a:latin typeface="Calibri"/>
                <a:cs typeface="Calibri"/>
              </a:rPr>
              <a:t>ОБРАЗОВАНИЯ»</a:t>
            </a:r>
            <a:endParaRPr sz="2400">
              <a:latin typeface="Calibri"/>
              <a:cs typeface="Calibri"/>
            </a:endParaRPr>
          </a:p>
        </p:txBody>
      </p:sp>
      <p:pic>
        <p:nvPicPr>
          <p:cNvPr id="6" name="object 6"/>
          <p:cNvPicPr/>
          <p:nvPr/>
        </p:nvPicPr>
        <p:blipFill>
          <a:blip r:embed="rId2" cstate="print"/>
          <a:stretch>
            <a:fillRect/>
          </a:stretch>
        </p:blipFill>
        <p:spPr>
          <a:xfrm>
            <a:off x="118871" y="76200"/>
            <a:ext cx="1783079" cy="1115567"/>
          </a:xfrm>
          <a:prstGeom prst="rect">
            <a:avLst/>
          </a:prstGeom>
        </p:spPr>
      </p:pic>
      <p:sp>
        <p:nvSpPr>
          <p:cNvPr id="7" name="object 7"/>
          <p:cNvSpPr txBox="1"/>
          <p:nvPr/>
        </p:nvSpPr>
        <p:spPr>
          <a:xfrm>
            <a:off x="592996" y="2405780"/>
            <a:ext cx="11313271" cy="1674817"/>
          </a:xfrm>
          <a:prstGeom prst="rect">
            <a:avLst/>
          </a:prstGeom>
        </p:spPr>
        <p:txBody>
          <a:bodyPr vert="horz" wrap="square" lIns="0" tIns="12700" rIns="0" bIns="0" rtlCol="0">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Приоритетные направления развития </a:t>
            </a:r>
            <a:endParaRPr lang="en-US" sz="3600" b="1" dirty="0">
              <a:solidFill>
                <a:srgbClr val="002060"/>
              </a:solidFill>
              <a:latin typeface="Times New Roman" panose="02020603050405020304" pitchFamily="18" charset="0"/>
              <a:cs typeface="Times New Roman" panose="02020603050405020304" pitchFamily="18" charset="0"/>
            </a:endParaRPr>
          </a:p>
          <a:p>
            <a:pPr algn="ctr"/>
            <a:r>
              <a:rPr lang="ru-RU" sz="3600" b="1" dirty="0">
                <a:solidFill>
                  <a:srgbClr val="002060"/>
                </a:solidFill>
                <a:latin typeface="Times New Roman" panose="02020603050405020304" pitchFamily="18" charset="0"/>
                <a:cs typeface="Times New Roman" panose="02020603050405020304" pitchFamily="18" charset="0"/>
              </a:rPr>
              <a:t>финансовой грамотности в контексте требований обновленных ФГОС</a:t>
            </a:r>
            <a:endParaRPr lang="ru-RU"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object 8"/>
          <p:cNvGraphicFramePr>
            <a:graphicFrameLocks noGrp="1"/>
          </p:cNvGraphicFramePr>
          <p:nvPr>
            <p:extLst>
              <p:ext uri="{D42A27DB-BD31-4B8C-83A1-F6EECF244321}">
                <p14:modId xmlns:p14="http://schemas.microsoft.com/office/powerpoint/2010/main" val="4137681650"/>
              </p:ext>
            </p:extLst>
          </p:nvPr>
        </p:nvGraphicFramePr>
        <p:xfrm>
          <a:off x="4419600" y="4273797"/>
          <a:ext cx="7354136" cy="2431803"/>
        </p:xfrm>
        <a:graphic>
          <a:graphicData uri="http://schemas.openxmlformats.org/drawingml/2006/table">
            <a:tbl>
              <a:tblPr firstRow="1" bandRow="1">
                <a:tableStyleId>{2D5ABB26-0587-4C30-8999-92F81FD0307C}</a:tableStyleId>
              </a:tblPr>
              <a:tblGrid>
                <a:gridCol w="1852784">
                  <a:extLst>
                    <a:ext uri="{9D8B030D-6E8A-4147-A177-3AD203B41FA5}">
                      <a16:colId xmlns:a16="http://schemas.microsoft.com/office/drawing/2014/main" val="20000"/>
                    </a:ext>
                  </a:extLst>
                </a:gridCol>
                <a:gridCol w="5501352">
                  <a:extLst>
                    <a:ext uri="{9D8B030D-6E8A-4147-A177-3AD203B41FA5}">
                      <a16:colId xmlns:a16="http://schemas.microsoft.com/office/drawing/2014/main" val="20001"/>
                    </a:ext>
                  </a:extLst>
                </a:gridCol>
              </a:tblGrid>
              <a:tr h="295211">
                <a:tc>
                  <a:txBody>
                    <a:bodyPr/>
                    <a:lstStyle/>
                    <a:p>
                      <a:pPr marL="127000">
                        <a:lnSpc>
                          <a:spcPts val="1870"/>
                        </a:lnSpc>
                      </a:pPr>
                      <a:endParaRPr sz="2000" b="1"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0" algn="just">
                        <a:lnSpc>
                          <a:spcPts val="1964"/>
                        </a:lnSpc>
                      </a:pPr>
                      <a:endParaRPr sz="20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extLst>
                  <a:ext uri="{0D108BD9-81ED-4DB2-BD59-A6C34878D82A}">
                    <a16:rowId xmlns:a16="http://schemas.microsoft.com/office/drawing/2014/main" val="10000"/>
                  </a:ext>
                </a:extLst>
              </a:tr>
              <a:tr h="524000">
                <a:tc>
                  <a:txBody>
                    <a:bodyPr/>
                    <a:lstStyle/>
                    <a:p>
                      <a:pPr marL="127000" marR="746760">
                        <a:lnSpc>
                          <a:spcPts val="1820"/>
                        </a:lnSpc>
                        <a:spcBef>
                          <a:spcPts val="1665"/>
                        </a:spcBef>
                      </a:pPr>
                      <a:endParaRPr sz="2000" dirty="0">
                        <a:latin typeface="Times New Roman"/>
                        <a:cs typeface="Times New Roman"/>
                      </a:endParaRPr>
                    </a:p>
                  </a:txBody>
                  <a:tcPr marL="0" marR="0" marT="211455" marB="0"/>
                </a:tc>
                <a:tc>
                  <a:txBody>
                    <a:bodyPr/>
                    <a:lstStyle/>
                    <a:p>
                      <a:pPr algn="l">
                        <a:lnSpc>
                          <a:spcPct val="90000"/>
                        </a:lnSpc>
                        <a:spcBef>
                          <a:spcPts val="0"/>
                        </a:spcBef>
                        <a:spcAft>
                          <a:spcPts val="0"/>
                        </a:spcAft>
                      </a:pPr>
                      <a:endParaRPr lang="ru-RU" sz="2000" dirty="0">
                        <a:solidFill>
                          <a:srgbClr val="FF0000"/>
                        </a:solidFill>
                        <a:latin typeface="Times New Roman" panose="02020603050405020304" pitchFamily="18" charset="0"/>
                        <a:ea typeface="+mn-ea"/>
                        <a:cs typeface="Times New Roman" panose="02020603050405020304" pitchFamily="18" charset="0"/>
                      </a:endParaRPr>
                    </a:p>
                  </a:txBody>
                  <a:tcPr marL="0" marR="0" marT="176530" marB="0"/>
                </a:tc>
                <a:extLst>
                  <a:ext uri="{0D108BD9-81ED-4DB2-BD59-A6C34878D82A}">
                    <a16:rowId xmlns:a16="http://schemas.microsoft.com/office/drawing/2014/main" val="10001"/>
                  </a:ext>
                </a:extLst>
              </a:tr>
              <a:tr h="1612592">
                <a:tc>
                  <a:txBody>
                    <a:bodyPr/>
                    <a:lstStyle/>
                    <a:p>
                      <a:pPr marL="127000">
                        <a:lnSpc>
                          <a:spcPct val="100000"/>
                        </a:lnSpc>
                        <a:spcBef>
                          <a:spcPts val="425"/>
                        </a:spcBef>
                      </a:pPr>
                      <a:endParaRPr sz="2000" dirty="0">
                        <a:latin typeface="Times New Roman"/>
                        <a:cs typeface="Times New Roman"/>
                      </a:endParaRPr>
                    </a:p>
                  </a:txBody>
                  <a:tcPr marL="0" marR="0" marT="53975" marB="0"/>
                </a:tc>
                <a:tc>
                  <a:txBody>
                    <a:bodyPr/>
                    <a:lstStyle/>
                    <a:p>
                      <a:pPr>
                        <a:lnSpc>
                          <a:spcPct val="100000"/>
                        </a:lnSpc>
                        <a:spcBef>
                          <a:spcPts val="20"/>
                        </a:spcBef>
                      </a:pPr>
                      <a:endParaRPr sz="2000" dirty="0">
                        <a:latin typeface="Times New Roman"/>
                        <a:cs typeface="Times New Roman"/>
                      </a:endParaRPr>
                    </a:p>
                    <a:p>
                      <a:pPr marR="119380" algn="r">
                        <a:lnSpc>
                          <a:spcPts val="1930"/>
                        </a:lnSpc>
                      </a:pPr>
                      <a:r>
                        <a:rPr lang="ru-RU" sz="2000" b="1" spc="-10" dirty="0">
                          <a:latin typeface="Times New Roman"/>
                          <a:cs typeface="Times New Roman"/>
                        </a:rPr>
                        <a:t>Докладчик</a:t>
                      </a:r>
                      <a:r>
                        <a:rPr sz="2000" spc="-10" dirty="0">
                          <a:latin typeface="Times New Roman"/>
                          <a:cs typeface="Times New Roman"/>
                        </a:rPr>
                        <a:t>:</a:t>
                      </a:r>
                      <a:r>
                        <a:rPr sz="2000" spc="-5" dirty="0">
                          <a:latin typeface="Times New Roman"/>
                          <a:cs typeface="Times New Roman"/>
                        </a:rPr>
                        <a:t> </a:t>
                      </a:r>
                      <a:r>
                        <a:rPr lang="ru-RU" sz="2000" spc="-20" dirty="0" err="1">
                          <a:latin typeface="Times New Roman"/>
                          <a:cs typeface="Times New Roman"/>
                        </a:rPr>
                        <a:t>Рогатенюк</a:t>
                      </a:r>
                      <a:r>
                        <a:rPr lang="ru-RU" sz="2000" spc="-20" dirty="0">
                          <a:latin typeface="Times New Roman"/>
                          <a:cs typeface="Times New Roman"/>
                        </a:rPr>
                        <a:t> Элана Владимировна</a:t>
                      </a:r>
                      <a:r>
                        <a:rPr sz="2000" spc="-5" dirty="0">
                          <a:latin typeface="Times New Roman"/>
                          <a:cs typeface="Times New Roman"/>
                        </a:rPr>
                        <a:t>,</a:t>
                      </a:r>
                      <a:endParaRPr lang="ru-RU" sz="2000" spc="-5" dirty="0">
                        <a:latin typeface="Times New Roman"/>
                        <a:cs typeface="Times New Roman"/>
                      </a:endParaRPr>
                    </a:p>
                    <a:p>
                      <a:pPr marL="0" marR="119380" lvl="0" indent="0" algn="r" defTabSz="914400" eaLnBrk="1" fontAlgn="auto" latinLnBrk="0" hangingPunct="1">
                        <a:lnSpc>
                          <a:spcPts val="1930"/>
                        </a:lnSpc>
                        <a:spcBef>
                          <a:spcPts val="0"/>
                        </a:spcBef>
                        <a:spcAft>
                          <a:spcPts val="0"/>
                        </a:spcAft>
                        <a:buClrTx/>
                        <a:buSzTx/>
                        <a:buFontTx/>
                        <a:buNone/>
                        <a:tabLst/>
                        <a:defRPr/>
                      </a:pPr>
                      <a:r>
                        <a:rPr lang="ru-RU" sz="2000" spc="-10" dirty="0">
                          <a:latin typeface="Times New Roman"/>
                          <a:cs typeface="Times New Roman"/>
                        </a:rPr>
                        <a:t>заведующий</a:t>
                      </a:r>
                      <a:r>
                        <a:rPr lang="ru-RU" sz="2000" spc="-25" dirty="0">
                          <a:latin typeface="Times New Roman"/>
                          <a:cs typeface="Times New Roman"/>
                        </a:rPr>
                        <a:t> </a:t>
                      </a:r>
                      <a:r>
                        <a:rPr lang="ru-RU" sz="2000" dirty="0">
                          <a:latin typeface="Times New Roman"/>
                          <a:cs typeface="Times New Roman"/>
                        </a:rPr>
                        <a:t>кафедрой ЕМОФГ,</a:t>
                      </a:r>
                    </a:p>
                    <a:p>
                      <a:pPr marR="119380" algn="r">
                        <a:lnSpc>
                          <a:spcPts val="1930"/>
                        </a:lnSpc>
                      </a:pPr>
                      <a:r>
                        <a:rPr sz="2000" spc="-10" dirty="0" err="1">
                          <a:latin typeface="Times New Roman"/>
                          <a:cs typeface="Times New Roman"/>
                        </a:rPr>
                        <a:t>кандидат</a:t>
                      </a:r>
                      <a:r>
                        <a:rPr sz="2000" spc="-10" dirty="0">
                          <a:latin typeface="Times New Roman"/>
                          <a:cs typeface="Times New Roman"/>
                        </a:rPr>
                        <a:t> </a:t>
                      </a:r>
                      <a:r>
                        <a:rPr sz="2000" spc="-15" dirty="0">
                          <a:latin typeface="Times New Roman"/>
                          <a:cs typeface="Times New Roman"/>
                        </a:rPr>
                        <a:t>экономических </a:t>
                      </a:r>
                      <a:r>
                        <a:rPr sz="2000" spc="-30" dirty="0" err="1">
                          <a:latin typeface="Times New Roman"/>
                          <a:cs typeface="Times New Roman"/>
                        </a:rPr>
                        <a:t>наук</a:t>
                      </a:r>
                      <a:r>
                        <a:rPr sz="2000" spc="-30" dirty="0">
                          <a:latin typeface="Times New Roman"/>
                          <a:cs typeface="Times New Roman"/>
                        </a:rPr>
                        <a:t>,</a:t>
                      </a:r>
                      <a:r>
                        <a:rPr lang="ru-RU" sz="2000" spc="-30" dirty="0">
                          <a:latin typeface="Times New Roman"/>
                          <a:cs typeface="Times New Roman"/>
                        </a:rPr>
                        <a:t> </a:t>
                      </a:r>
                      <a:r>
                        <a:rPr sz="2000" spc="-10" dirty="0" err="1">
                          <a:latin typeface="Times New Roman"/>
                          <a:cs typeface="Times New Roman"/>
                        </a:rPr>
                        <a:t>доцент</a:t>
                      </a:r>
                      <a:r>
                        <a:rPr sz="2000" spc="-5" dirty="0">
                          <a:latin typeface="Times New Roman"/>
                          <a:cs typeface="Times New Roman"/>
                        </a:rPr>
                        <a:t> </a:t>
                      </a:r>
                      <a:r>
                        <a:rPr sz="2000" spc="-409" dirty="0">
                          <a:latin typeface="Times New Roman"/>
                          <a:cs typeface="Times New Roman"/>
                        </a:rPr>
                        <a:t> </a:t>
                      </a:r>
                      <a:endParaRPr lang="ru-RU" sz="2000" spc="-409" dirty="0">
                        <a:latin typeface="Times New Roman"/>
                        <a:cs typeface="Times New Roman"/>
                      </a:endParaRPr>
                    </a:p>
                  </a:txBody>
                  <a:tcPr marL="0" marR="0" marT="53975" marB="0"/>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3" cy="6858000"/>
        </p:xfrm>
        <a:graphic>
          <a:graphicData uri="http://schemas.openxmlformats.org/drawingml/2006/table">
            <a:tbl>
              <a:tblPr firstRow="1" firstCol="1" bandRow="1">
                <a:tableStyleId>{5C22544A-7EE6-4342-B048-85BDC9FD1C3A}</a:tableStyleId>
              </a:tblPr>
              <a:tblGrid>
                <a:gridCol w="994611">
                  <a:extLst>
                    <a:ext uri="{9D8B030D-6E8A-4147-A177-3AD203B41FA5}">
                      <a16:colId xmlns:a16="http://schemas.microsoft.com/office/drawing/2014/main" val="20000"/>
                    </a:ext>
                  </a:extLst>
                </a:gridCol>
                <a:gridCol w="2310063">
                  <a:extLst>
                    <a:ext uri="{9D8B030D-6E8A-4147-A177-3AD203B41FA5}">
                      <a16:colId xmlns:a16="http://schemas.microsoft.com/office/drawing/2014/main" val="20001"/>
                    </a:ext>
                  </a:extLst>
                </a:gridCol>
                <a:gridCol w="2454442">
                  <a:extLst>
                    <a:ext uri="{9D8B030D-6E8A-4147-A177-3AD203B41FA5}">
                      <a16:colId xmlns:a16="http://schemas.microsoft.com/office/drawing/2014/main" val="20002"/>
                    </a:ext>
                  </a:extLst>
                </a:gridCol>
                <a:gridCol w="2630905">
                  <a:extLst>
                    <a:ext uri="{9D8B030D-6E8A-4147-A177-3AD203B41FA5}">
                      <a16:colId xmlns:a16="http://schemas.microsoft.com/office/drawing/2014/main" val="20003"/>
                    </a:ext>
                  </a:extLst>
                </a:gridCol>
                <a:gridCol w="3801982">
                  <a:extLst>
                    <a:ext uri="{9D8B030D-6E8A-4147-A177-3AD203B41FA5}">
                      <a16:colId xmlns:a16="http://schemas.microsoft.com/office/drawing/2014/main" val="20004"/>
                    </a:ext>
                  </a:extLst>
                </a:gridCol>
              </a:tblGrid>
              <a:tr h="611966">
                <a:tc>
                  <a:txBody>
                    <a:bodyPr/>
                    <a:lstStyle/>
                    <a:p>
                      <a:pPr algn="ctr">
                        <a:lnSpc>
                          <a:spcPct val="100000"/>
                        </a:lnSpc>
                        <a:spcAft>
                          <a:spcPts val="0"/>
                        </a:spcAft>
                      </a:pPr>
                      <a:r>
                        <a:rPr lang="ru-RU" sz="1250" spc="-10" dirty="0" err="1">
                          <a:solidFill>
                            <a:schemeClr val="tx1"/>
                          </a:solidFill>
                          <a:effectLst/>
                          <a:latin typeface="Times New Roman" panose="02020603050405020304" pitchFamily="18" charset="0"/>
                          <a:cs typeface="Times New Roman" panose="02020603050405020304" pitchFamily="18" charset="0"/>
                        </a:rPr>
                        <a:t>Тематичес</a:t>
                      </a:r>
                      <a:r>
                        <a:rPr lang="ru-RU" sz="1250" spc="-10" dirty="0">
                          <a:solidFill>
                            <a:schemeClr val="tx1"/>
                          </a:solidFill>
                          <a:effectLst/>
                          <a:latin typeface="Times New Roman" panose="02020603050405020304" pitchFamily="18" charset="0"/>
                          <a:cs typeface="Times New Roman" panose="02020603050405020304" pitchFamily="18" charset="0"/>
                        </a:rPr>
                        <a:t>-кие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линии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6246034">
                <a:tc>
                  <a:txBody>
                    <a:bodyPr/>
                    <a:lstStyle/>
                    <a:p>
                      <a:pPr algn="ctr">
                        <a:lnSpc>
                          <a:spcPct val="100000"/>
                        </a:lnSpc>
                        <a:spcAft>
                          <a:spcPts val="0"/>
                        </a:spcAft>
                      </a:pPr>
                      <a:r>
                        <a:rPr lang="ru-RU" sz="1250" spc="-15" dirty="0">
                          <a:solidFill>
                            <a:schemeClr val="tx1"/>
                          </a:solidFill>
                          <a:effectLst/>
                          <a:latin typeface="Times New Roman" panose="02020603050405020304" pitchFamily="18" charset="0"/>
                          <a:cs typeface="Times New Roman" panose="02020603050405020304" pitchFamily="18" charset="0"/>
                        </a:rPr>
                        <a:t>Семейный бюджет. Планирование доходов и расходов семьи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-знать общий доход семьи и его источники, понимать пути повышения дохода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решения о покупках могут быть приняты под влиянием рекламы и давлением окружения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различия между расходами на товары и услуги первой необходимости и расходами на дополнительные нужды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важность благотворительности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обязательные ежемесячные траты и актуальные потребности на данный момент</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разницу между базовыми потребностями и желаниями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необходимость ограничивать свои желания и выбирать товар или услугу в соответствии с реальными финансовыми возможностями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личный доход и знать пути его повышения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личные расходы, знать общие принципы управления расходами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необходимость планирования доходов и расходов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-иметь представление о влиянии налогов на бюджет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финансовую ситуацию семьи и ее возможности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влияние инфляции на стоимость товаров и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контролировать спонтанные покупки, не выходить за рамки бюджета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вести запись доходов и расходов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краткосрочные и долгосрочные потребности и определять приоритетные траты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-брать ответственность за финансовые решения, осознавать последствия этих решений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необходимости учета и планирования своих доходов и расходов</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необходимость вести учет доходов и расходов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суть налогообложения -понимать, какими налогами облагаются доходы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заработная плата и знать различные виды оплаты труда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регулярные и нерегулярные источники дохода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давать финансовую оценку расходам на различные потребности и желания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оценить свои ежемесячные расходы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рассчитать влияние инфляции на стоимость товаров и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составлять личный бюджет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выделять плюсы и минусы использования кредита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разницу между потребностями и желаниями и соизмерять финансовые возможности и потребности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-проявлять интерес к возможностям самостоятельного заработка</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5" dirty="0">
                          <a:solidFill>
                            <a:schemeClr val="tx1"/>
                          </a:solidFill>
                          <a:effectLst/>
                          <a:latin typeface="Times New Roman" panose="02020603050405020304" pitchFamily="18" charset="0"/>
                          <a:cs typeface="Times New Roman" panose="02020603050405020304" pitchFamily="18" charset="0"/>
                        </a:rPr>
                        <a:t>-знать процедуру и способы планирования доходов и расходов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способы повышения доходов семьи и снижения расходов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что процентные ставки и обменные курсы влияют на доходы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товары и услуги, которые не могут быть приобретены на регулярный доход</a:t>
                      </a:r>
                      <a:r>
                        <a:rPr lang="ru-RU" sz="1250" u="sng" spc="10" dirty="0">
                          <a:solidFill>
                            <a:schemeClr val="tx1"/>
                          </a:solidFill>
                          <a:effectLst/>
                          <a:latin typeface="Times New Roman" panose="02020603050405020304" pitchFamily="18" charset="0"/>
                          <a:cs typeface="Times New Roman" panose="02020603050405020304" pitchFamily="18" charset="0"/>
                        </a:rPr>
                        <a:t>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доходы семьи с учетом налогов</a:t>
                      </a:r>
                      <a:r>
                        <a:rPr lang="ru-RU" sz="1250" spc="10" dirty="0">
                          <a:solidFill>
                            <a:schemeClr val="tx1"/>
                          </a:solidFill>
                          <a:effectLst/>
                          <a:latin typeface="Times New Roman" panose="02020603050405020304" pitchFamily="18" charset="0"/>
                          <a:cs typeface="Times New Roman" panose="02020603050405020304" pitchFamily="18" charset="0"/>
                        </a:rPr>
                        <a:t> </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избегать необоснованных трат (спонтанных покупок), влияния рекламы</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 </a:t>
                      </a: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-самостоятельно вести личный бюджет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-различать виды и источники доходов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-различать виды и источники расходов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влияние кредитов на бюджет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-иметь финансовые цели и мотивацию к их достижению</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-вести переговоры о работе, самостоятельно выяснять все вопросы, касающиеся финансовых условий трудовой занятости </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55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3" cy="6858000"/>
        </p:xfrm>
        <a:graphic>
          <a:graphicData uri="http://schemas.openxmlformats.org/drawingml/2006/table">
            <a:tbl>
              <a:tblPr firstRow="1" firstCol="1" bandRow="1">
                <a:tableStyleId>{5C22544A-7EE6-4342-B048-85BDC9FD1C3A}</a:tableStyleId>
              </a:tblPr>
              <a:tblGrid>
                <a:gridCol w="1010653">
                  <a:extLst>
                    <a:ext uri="{9D8B030D-6E8A-4147-A177-3AD203B41FA5}">
                      <a16:colId xmlns:a16="http://schemas.microsoft.com/office/drawing/2014/main" val="20000"/>
                    </a:ext>
                  </a:extLst>
                </a:gridCol>
                <a:gridCol w="2149642">
                  <a:extLst>
                    <a:ext uri="{9D8B030D-6E8A-4147-A177-3AD203B41FA5}">
                      <a16:colId xmlns:a16="http://schemas.microsoft.com/office/drawing/2014/main" val="20001"/>
                    </a:ext>
                  </a:extLst>
                </a:gridCol>
                <a:gridCol w="2566737">
                  <a:extLst>
                    <a:ext uri="{9D8B030D-6E8A-4147-A177-3AD203B41FA5}">
                      <a16:colId xmlns:a16="http://schemas.microsoft.com/office/drawing/2014/main" val="20002"/>
                    </a:ext>
                  </a:extLst>
                </a:gridCol>
                <a:gridCol w="3007535">
                  <a:extLst>
                    <a:ext uri="{9D8B030D-6E8A-4147-A177-3AD203B41FA5}">
                      <a16:colId xmlns:a16="http://schemas.microsoft.com/office/drawing/2014/main" val="20003"/>
                    </a:ext>
                  </a:extLst>
                </a:gridCol>
                <a:gridCol w="3457436">
                  <a:extLst>
                    <a:ext uri="{9D8B030D-6E8A-4147-A177-3AD203B41FA5}">
                      <a16:colId xmlns:a16="http://schemas.microsoft.com/office/drawing/2014/main" val="20004"/>
                    </a:ext>
                  </a:extLst>
                </a:gridCol>
              </a:tblGrid>
              <a:tr h="605118">
                <a:tc>
                  <a:txBody>
                    <a:bodyPr/>
                    <a:lstStyle/>
                    <a:p>
                      <a:pPr algn="ctr">
                        <a:lnSpc>
                          <a:spcPct val="100000"/>
                        </a:lnSpc>
                        <a:spcAft>
                          <a:spcPts val="0"/>
                        </a:spcAft>
                      </a:pPr>
                      <a:r>
                        <a:rPr lang="ru-RU" sz="1250" spc="-10" dirty="0" err="1">
                          <a:solidFill>
                            <a:schemeClr val="tx1"/>
                          </a:solidFill>
                          <a:effectLst/>
                          <a:latin typeface="Times New Roman" panose="02020603050405020304" pitchFamily="18" charset="0"/>
                          <a:cs typeface="Times New Roman" panose="02020603050405020304" pitchFamily="18" charset="0"/>
                        </a:rPr>
                        <a:t>Тематичес</a:t>
                      </a:r>
                      <a:r>
                        <a:rPr lang="ru-RU" sz="1250" spc="-10" dirty="0">
                          <a:solidFill>
                            <a:schemeClr val="tx1"/>
                          </a:solidFill>
                          <a:effectLst/>
                          <a:latin typeface="Times New Roman" panose="02020603050405020304" pitchFamily="18" charset="0"/>
                          <a:cs typeface="Times New Roman" panose="02020603050405020304" pitchFamily="18" charset="0"/>
                        </a:rPr>
                        <a:t>-кие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линии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6252882">
                <a:tc>
                  <a:txBody>
                    <a:bodyPr/>
                    <a:lstStyle/>
                    <a:p>
                      <a:pPr algn="ctr">
                        <a:lnSpc>
                          <a:spcPct val="100000"/>
                        </a:lnSpc>
                        <a:spcAft>
                          <a:spcPts val="0"/>
                        </a:spcAft>
                      </a:pPr>
                      <a:r>
                        <a:rPr lang="ru-RU" sz="1250" spc="-15" dirty="0">
                          <a:solidFill>
                            <a:schemeClr val="tx1"/>
                          </a:solidFill>
                          <a:effectLst/>
                          <a:latin typeface="Times New Roman" panose="02020603050405020304" pitchFamily="18" charset="0"/>
                          <a:cs typeface="Times New Roman" panose="02020603050405020304" pitchFamily="18" charset="0"/>
                        </a:rPr>
                        <a:t>Накопление и сбережение денежных средств семьи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природу денег, их назначение и источник их появления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суть процесса накопления на минимальном сроке и на визуально понятных примерах</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важность благотворительности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-различать номинал денежных знаков, находить признаки настоящих денег</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различать типы денег (наличные, пластиковые карты, чеки, купоны и т.д.)</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считать наличные деньги (купюры и монеты)</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правильно сосчитать сдачу</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что деньги необходимо хранить в безопасном месте</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 </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необходимость аккумулировать сбережения для будущих трат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различия между дебетовой и кредитной картой</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различать российские деньги и иностранную валюту</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-сравнивать цены перед покупкой и уметь экономить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-рассчитываться банковской картой (дополнительной к карте родителей, данная услуга доступна для детей в возрасте 6–14 лет)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-самостоятельно принимать решение о том, как потратить карманные деньги и обосновывать это решение</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-расширять свои зоны ответственности, в том числе и в финансовых вопросах (способен справится с покупками к школе, организацией досуга, накоплением на подарки друзьям)</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-запомнить и применить основные правила финансовой безопасности при использовании карты, телефона, при осуществлении платёжных операций в компьютерных играх</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что сбережения могут приносить доход</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риски, связанные с хранением сбережений в наличной форме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-иметь общее представление о различных способах сбережения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суть налоговых вычетов как способа оптимизации бюджета семьи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что процентные ставки и обменные курсы могут изменяться во времени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пользоваться дебетовой картой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-понять суть кредитования и необходимость платы за использование кредита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-соотносить выгоды от сиюминутного приобретения и переплаты по кредиту</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откладывать деньги на определенные цели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-регулярно сберегать 10–30% личного бюджета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переводить стоимость валюты с помощью курсов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важность сбережений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-делать накопления с использованием банковского счета совместно с родителями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принцип хранения денег на банковском счете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a:t>
                      </a: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кредит и почему кредит дается под проценты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основные принципы кредитования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необходимость пенсионных сбережений</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о существовании государственной системы страхования вкладов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депозит (срочный вклад) и текущий счет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читать и проверять банковскую выписку</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пользоваться сберегательной книжкой, читать и понимать договор банковского обслуживания по вкладам </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считать простые и сложные проценты</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переводить стоимость валюты с помощью курсов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доходность по депозитам</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доходность по вкладам с учетом инфляции (реальную доходность)</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сумму кредита к возврату с учетом процентов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-планировать в среднесрочной перспективе от 6 месяцев до 1,5 лет, а также осуществлять накопления и инвестиции для движения к поставленным финансовым целям с помощью родителей</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812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3" cy="5715000"/>
        </p:xfrm>
        <a:graphic>
          <a:graphicData uri="http://schemas.openxmlformats.org/drawingml/2006/table">
            <a:tbl>
              <a:tblPr firstRow="1" firstCol="1" bandRow="1">
                <a:tableStyleId>{5C22544A-7EE6-4342-B048-85BDC9FD1C3A}</a:tableStyleId>
              </a:tblPr>
              <a:tblGrid>
                <a:gridCol w="1074821">
                  <a:extLst>
                    <a:ext uri="{9D8B030D-6E8A-4147-A177-3AD203B41FA5}">
                      <a16:colId xmlns:a16="http://schemas.microsoft.com/office/drawing/2014/main" val="20000"/>
                    </a:ext>
                  </a:extLst>
                </a:gridCol>
                <a:gridCol w="2101516">
                  <a:extLst>
                    <a:ext uri="{9D8B030D-6E8A-4147-A177-3AD203B41FA5}">
                      <a16:colId xmlns:a16="http://schemas.microsoft.com/office/drawing/2014/main" val="20001"/>
                    </a:ext>
                  </a:extLst>
                </a:gridCol>
                <a:gridCol w="2871537">
                  <a:extLst>
                    <a:ext uri="{9D8B030D-6E8A-4147-A177-3AD203B41FA5}">
                      <a16:colId xmlns:a16="http://schemas.microsoft.com/office/drawing/2014/main" val="20002"/>
                    </a:ext>
                  </a:extLst>
                </a:gridCol>
                <a:gridCol w="3450109">
                  <a:extLst>
                    <a:ext uri="{9D8B030D-6E8A-4147-A177-3AD203B41FA5}">
                      <a16:colId xmlns:a16="http://schemas.microsoft.com/office/drawing/2014/main" val="20003"/>
                    </a:ext>
                  </a:extLst>
                </a:gridCol>
                <a:gridCol w="2694020">
                  <a:extLst>
                    <a:ext uri="{9D8B030D-6E8A-4147-A177-3AD203B41FA5}">
                      <a16:colId xmlns:a16="http://schemas.microsoft.com/office/drawing/2014/main" val="20004"/>
                    </a:ext>
                  </a:extLst>
                </a:gridCol>
              </a:tblGrid>
              <a:tr h="50893">
                <a:tc>
                  <a:txBody>
                    <a:bodyPr/>
                    <a:lstStyle/>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Тематические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линии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941518">
                <a:tc>
                  <a:txBody>
                    <a:bodyPr/>
                    <a:lstStyle/>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4. </a:t>
                      </a:r>
                      <a:r>
                        <a:rPr lang="ru-RU" sz="1250" spc="-15" dirty="0">
                          <a:solidFill>
                            <a:schemeClr val="tx1"/>
                          </a:solidFill>
                          <a:effectLst/>
                          <a:latin typeface="Times New Roman" panose="02020603050405020304" pitchFamily="18" charset="0"/>
                          <a:cs typeface="Times New Roman" panose="02020603050405020304" pitchFamily="18" charset="0"/>
                        </a:rPr>
                        <a:t>Финансовая безопасность: как защитить семейный бюджет</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-знать о возможностях финансового мошенничества и что нужно делать, чтобы не стать жертвой мошенников</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защитить личную информацию, в т.ч. в сети Интернет.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-обладать навыками технологической безопасности, в т.ч. пользования пластиковой картой, банкоматом</a:t>
                      </a: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что деньги необходимо хранить в безопасном месте</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что у потребителя есть как обязанности, так и права</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необходимость иметь финансовую подушку безопасности на случай чрезвычайных и кризисных жизненных ситуаций</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основные задачи и принципы страхования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-обладать навыками технологической безопасности, в т.ч. платежами через интернет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находить информацию о продукте и осознавать назначение этой информации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отличать рекламу от информации о продукте или услуге</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-развивать критическое мышление по отношению к рекламе финансовых продуктов и услуг</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-быть способным реально оценивать свои возможности.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влияние сбережений на финансовую безопасность и стабильность</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что такое финансовый риск</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-знать, что потребитель имеет право на получение качественных услуг</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-знать, куда обращаться с жалобой на нарушение прав потребителей</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значение финансовой подушки безопасности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разбираться в счетах и платежных документах, в т.ч. чеках, коммунальных платежах и т.д.</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различать различные виды финансовых мошенничеств</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различить какая именно страховка требуется в той или иной жизненной ситуации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необходимость использования страховых продуктов в различных сферах жизни</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необходимость добровольного страхования в различных сферах жизни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-распознавать рекламные манипуляции и уметь противостоять им</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-осознание последствий рискованного поведения</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что права потребителя защищены</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особенности договорных отношений, и знать собственные права и обязанности в качестве потребителя финансовой услуги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что такое финансовые риски, какими они бывают, и что все финансовые инструменты связаны с рисками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в какие организации нужно обращаться для защиты своих прав как потребителя финансовых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оценивать степень финансового риска продуктов и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составить жалобу на нарушение прав потребителей.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защититься от различных видов финансовых мошенничеств, включая финансовые пирамиды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-разбираться в возможностях финансовых инструментов, доступных по возрасту</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-проявлять активность в отстаивании своих прав потребителя</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583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1434DCB4-56AB-4715-8D76-8C16C1484950}"/>
              </a:ext>
            </a:extLst>
          </p:cNvPr>
          <p:cNvGraphicFramePr>
            <a:graphicFrameLocks noGrp="1"/>
          </p:cNvGraphicFramePr>
          <p:nvPr>
            <p:extLst>
              <p:ext uri="{D42A27DB-BD31-4B8C-83A1-F6EECF244321}">
                <p14:modId xmlns:p14="http://schemas.microsoft.com/office/powerpoint/2010/main" val="2878161907"/>
              </p:ext>
            </p:extLst>
          </p:nvPr>
        </p:nvGraphicFramePr>
        <p:xfrm>
          <a:off x="232729" y="1521280"/>
          <a:ext cx="5424675" cy="2669720"/>
        </p:xfrm>
        <a:graphic>
          <a:graphicData uri="http://schemas.openxmlformats.org/drawingml/2006/table">
            <a:tbl>
              <a:tblPr firstRow="1" firstCol="1" bandRow="1" bandCol="1">
                <a:tableStyleId>{5C22544A-7EE6-4342-B048-85BDC9FD1C3A}</a:tableStyleId>
              </a:tblPr>
              <a:tblGrid>
                <a:gridCol w="2612376">
                  <a:extLst>
                    <a:ext uri="{9D8B030D-6E8A-4147-A177-3AD203B41FA5}">
                      <a16:colId xmlns:a16="http://schemas.microsoft.com/office/drawing/2014/main" val="20000"/>
                    </a:ext>
                  </a:extLst>
                </a:gridCol>
                <a:gridCol w="839691">
                  <a:extLst>
                    <a:ext uri="{9D8B030D-6E8A-4147-A177-3AD203B41FA5}">
                      <a16:colId xmlns:a16="http://schemas.microsoft.com/office/drawing/2014/main" val="20001"/>
                    </a:ext>
                  </a:extLst>
                </a:gridCol>
                <a:gridCol w="1039619">
                  <a:extLst>
                    <a:ext uri="{9D8B030D-6E8A-4147-A177-3AD203B41FA5}">
                      <a16:colId xmlns:a16="http://schemas.microsoft.com/office/drawing/2014/main" val="20002"/>
                    </a:ext>
                  </a:extLst>
                </a:gridCol>
                <a:gridCol w="932989">
                  <a:extLst>
                    <a:ext uri="{9D8B030D-6E8A-4147-A177-3AD203B41FA5}">
                      <a16:colId xmlns:a16="http://schemas.microsoft.com/office/drawing/2014/main" val="20003"/>
                    </a:ext>
                  </a:extLst>
                </a:gridCol>
              </a:tblGrid>
              <a:tr h="208536">
                <a:tc>
                  <a:txBody>
                    <a:bodyPr/>
                    <a:lstStyle/>
                    <a:p>
                      <a:pPr indent="450215"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Предмет</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НОО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СОО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0000"/>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Окружающий мир</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1"/>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Математика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2"/>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ОБЖ</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3"/>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Обществознание</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4"/>
                  </a:ext>
                </a:extLst>
              </a:tr>
              <a:tr h="202874">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Литература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5"/>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География</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6"/>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Информатика</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7"/>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Экономика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8"/>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Право</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9"/>
                  </a:ext>
                </a:extLst>
              </a:tr>
              <a:tr h="242750">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Индивидуальный проект</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6" name="Rectangle 1">
            <a:extLst>
              <a:ext uri="{FF2B5EF4-FFF2-40B4-BE49-F238E27FC236}">
                <a16:creationId xmlns:a16="http://schemas.microsoft.com/office/drawing/2014/main" id="{A76CC612-53A7-452D-9824-D77CEC9F61EF}"/>
              </a:ext>
            </a:extLst>
          </p:cNvPr>
          <p:cNvSpPr>
            <a:spLocks noChangeArrowheads="1"/>
          </p:cNvSpPr>
          <p:nvPr/>
        </p:nvSpPr>
        <p:spPr bwMode="auto">
          <a:xfrm>
            <a:off x="0" y="605381"/>
            <a:ext cx="5842657" cy="88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90000"/>
              </a:lnSpc>
              <a:spcBef>
                <a:spcPct val="0"/>
              </a:spcBef>
              <a:spcAft>
                <a:spcPct val="0"/>
              </a:spcAft>
              <a:buClrTx/>
              <a:buSzTx/>
              <a:buFontTx/>
              <a:buNone/>
              <a:tabLst/>
            </a:pPr>
            <a:r>
              <a:rPr kumimoji="0" lang="ru-RU" altLang="ru-RU" sz="19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Вариант № 1: интеграция учебного материала по финансовой грамотности в содержание обязательных школьных предметов</a:t>
            </a:r>
            <a:endParaRPr kumimoji="0" lang="ru-RU" altLang="ru-RU" sz="19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24C618D4-B4FC-4A04-BE06-07042FDC0BC9}"/>
              </a:ext>
            </a:extLst>
          </p:cNvPr>
          <p:cNvSpPr txBox="1"/>
          <p:nvPr/>
        </p:nvSpPr>
        <p:spPr>
          <a:xfrm>
            <a:off x="5980155" y="605381"/>
            <a:ext cx="5983245" cy="3211970"/>
          </a:xfrm>
          <a:prstGeom prst="rect">
            <a:avLst/>
          </a:prstGeom>
          <a:noFill/>
        </p:spPr>
        <p:txBody>
          <a:bodyPr wrap="square">
            <a:spAutoFit/>
          </a:bodyPr>
          <a:lstStyle/>
          <a:p>
            <a:pPr algn="ctr">
              <a:lnSpc>
                <a:spcPct val="97000"/>
              </a:lnSpc>
            </a:pPr>
            <a:r>
              <a:rPr lang="ru-RU" sz="1900" b="1" spc="-10" dirty="0">
                <a:solidFill>
                  <a:srgbClr val="000000"/>
                </a:solidFill>
                <a:effectLst/>
                <a:latin typeface="Times New Roman" panose="02020603050405020304" pitchFamily="18" charset="0"/>
                <a:ea typeface="Times New Roman" panose="02020603050405020304" pitchFamily="18" charset="0"/>
              </a:rPr>
              <a:t>Вариант № 2: внедрение финансовой грамотности как самостоятельного курса (внеурочная деятельность, факультатив, </a:t>
            </a:r>
            <a:r>
              <a:rPr lang="ru-RU" sz="1900" b="1" spc="-10" dirty="0" err="1">
                <a:solidFill>
                  <a:srgbClr val="000000"/>
                </a:solidFill>
                <a:effectLst/>
                <a:latin typeface="Times New Roman" panose="02020603050405020304" pitchFamily="18" charset="0"/>
                <a:ea typeface="Times New Roman" panose="02020603050405020304" pitchFamily="18" charset="0"/>
              </a:rPr>
              <a:t>электив</a:t>
            </a:r>
            <a:r>
              <a:rPr lang="ru-RU" sz="1900" b="1" spc="-10" dirty="0">
                <a:solidFill>
                  <a:srgbClr val="000000"/>
                </a:solidFill>
                <a:effectLst/>
                <a:latin typeface="Times New Roman" panose="02020603050405020304" pitchFamily="18" charset="0"/>
                <a:ea typeface="Times New Roman" panose="02020603050405020304" pitchFamily="18" charset="0"/>
              </a:rPr>
              <a:t>)</a:t>
            </a:r>
          </a:p>
          <a:p>
            <a:pPr algn="ctr">
              <a:lnSpc>
                <a:spcPct val="97000"/>
              </a:lnSpc>
            </a:pPr>
            <a:endParaRPr lang="ru-RU" sz="1900" dirty="0">
              <a:solidFill>
                <a:srgbClr val="000000"/>
              </a:solidFill>
              <a:effectLst/>
              <a:latin typeface="Tahoma" panose="020B0604030504040204" pitchFamily="34" charset="0"/>
              <a:ea typeface="Times New Roman" panose="02020603050405020304" pitchFamily="18" charset="0"/>
            </a:endParaRPr>
          </a:p>
          <a:p>
            <a:pPr indent="450215" algn="just">
              <a:lnSpc>
                <a:spcPct val="97000"/>
              </a:lnSpc>
            </a:pPr>
            <a:r>
              <a:rPr lang="ru-RU" sz="1900" spc="-10" dirty="0">
                <a:solidFill>
                  <a:srgbClr val="000000"/>
                </a:solidFill>
                <a:effectLst/>
                <a:latin typeface="Times New Roman" panose="02020603050405020304" pitchFamily="18" charset="0"/>
                <a:ea typeface="Times New Roman" panose="02020603050405020304" pitchFamily="18" charset="0"/>
              </a:rPr>
              <a:t>Под внеурочной деятельностью в рамках реализации ФГОС НОО, ФГОС ООО, ФГОС СОО следует понимать образовательную деятельность, осуществляемую в формах, отличных от классно-урочной, и направленную на достижение планируемых результатов освоения основной образовательной программы НОО, ООО, СОО.</a:t>
            </a:r>
            <a:endParaRPr lang="ru-RU" sz="1900" dirty="0">
              <a:solidFill>
                <a:srgbClr val="000000"/>
              </a:solidFill>
              <a:effectLst/>
              <a:latin typeface="Tahoma" panose="020B060403050404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605D2200-03AF-46F2-B2D3-59BCA7663081}"/>
              </a:ext>
            </a:extLst>
          </p:cNvPr>
          <p:cNvSpPr txBox="1"/>
          <p:nvPr/>
        </p:nvSpPr>
        <p:spPr>
          <a:xfrm>
            <a:off x="47477" y="4191000"/>
            <a:ext cx="12097045" cy="2644763"/>
          </a:xfrm>
          <a:prstGeom prst="rect">
            <a:avLst/>
          </a:prstGeom>
          <a:noFill/>
        </p:spPr>
        <p:txBody>
          <a:bodyPr wrap="square">
            <a:spAutoFit/>
          </a:bodyPr>
          <a:lstStyle/>
          <a:p>
            <a:pPr indent="450215" algn="just">
              <a:lnSpc>
                <a:spcPct val="97000"/>
              </a:lnSpc>
            </a:pPr>
            <a:r>
              <a:rPr lang="ru-RU" sz="1900" b="1" spc="-10" dirty="0">
                <a:solidFill>
                  <a:srgbClr val="000000"/>
                </a:solidFill>
                <a:effectLst/>
                <a:latin typeface="Times New Roman" panose="02020603050405020304" pitchFamily="18" charset="0"/>
                <a:ea typeface="Times New Roman" panose="02020603050405020304" pitchFamily="18" charset="0"/>
              </a:rPr>
              <a:t>В качестве учебно-методического обеспечения </a:t>
            </a:r>
            <a:r>
              <a:rPr lang="ru-RU" sz="1900" spc="-10" dirty="0">
                <a:solidFill>
                  <a:srgbClr val="000000"/>
                </a:solidFill>
                <a:effectLst/>
                <a:latin typeface="Times New Roman" panose="02020603050405020304" pitchFamily="18" charset="0"/>
                <a:ea typeface="Times New Roman" panose="02020603050405020304" pitchFamily="18" charset="0"/>
              </a:rPr>
              <a:t>преподавания финансовой грамотности в качестве компонента основных школьных предметов и как самостоятельного предмета рекомендуется использование УМК, разработанных в рамках образовательных проектов:</a:t>
            </a:r>
            <a:endParaRPr lang="ru-RU" sz="19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ЭШ «Финансовая грамота»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fgramota</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org</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about</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project</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Министерство финансов РФ «</a:t>
            </a:r>
            <a:r>
              <a:rPr lang="ru-RU" sz="19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МоиФинансы.ру</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https://xn--80apaohbc3aw9e.xn--p1ai/</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Банк России «</a:t>
            </a:r>
            <a:r>
              <a:rPr lang="ru-RU" sz="19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ФинансоваяКультура</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fincult</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info</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Роспотребнадзор «</a:t>
            </a:r>
            <a:r>
              <a:rPr lang="ru-RU" sz="19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ХочуМогуЗнаю</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xn</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--80</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afmshcb</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bdox</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6</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g</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xn</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p</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1</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ai</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 «Федеральный методический центр по финансовой грамотности системы общего и среднего профессионального образования» НИУ ВШЭ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fmc</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hse</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ru</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endParaRPr>
          </a:p>
        </p:txBody>
      </p:sp>
      <p:sp>
        <p:nvSpPr>
          <p:cNvPr id="11" name="Прямоугольник 5">
            <a:extLst>
              <a:ext uri="{FF2B5EF4-FFF2-40B4-BE49-F238E27FC236}">
                <a16:creationId xmlns:a16="http://schemas.microsoft.com/office/drawing/2014/main" id="{7BFD2880-A04F-44D8-BE96-EC7345D268BB}"/>
              </a:ext>
            </a:extLst>
          </p:cNvPr>
          <p:cNvSpPr>
            <a:spLocks noChangeArrowheads="1"/>
          </p:cNvSpPr>
          <p:nvPr/>
        </p:nvSpPr>
        <p:spPr bwMode="auto">
          <a:xfrm>
            <a:off x="72498" y="22237"/>
            <a:ext cx="12144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400" b="1" dirty="0">
                <a:solidFill>
                  <a:srgbClr val="C00000"/>
                </a:solidFill>
                <a:latin typeface="Times New Roman" panose="02020603050405020304" pitchFamily="18" charset="0"/>
                <a:cs typeface="Times New Roman" panose="02020603050405020304" pitchFamily="18" charset="0"/>
              </a:rPr>
              <a:t>3. Подходы к интеграции финансовой грамотности в систему общего образования</a:t>
            </a:r>
          </a:p>
        </p:txBody>
      </p:sp>
    </p:spTree>
    <p:extLst>
      <p:ext uri="{BB962C8B-B14F-4D97-AF65-F5344CB8AC3E}">
        <p14:creationId xmlns:p14="http://schemas.microsoft.com/office/powerpoint/2010/main" val="165913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0" y="15766"/>
            <a:ext cx="121920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b="1" spc="5" dirty="0">
                <a:solidFill>
                  <a:srgbClr val="002060"/>
                </a:solidFill>
                <a:latin typeface="Times New Roman"/>
                <a:ea typeface="+mj-ea"/>
                <a:cs typeface="Times New Roman"/>
              </a:rPr>
              <a:t>Образовательные проекты по финансовой грамотности, реализуемые в России</a:t>
            </a:r>
          </a:p>
        </p:txBody>
      </p:sp>
      <p:sp>
        <p:nvSpPr>
          <p:cNvPr id="3" name="Прямоугольник 5"/>
          <p:cNvSpPr>
            <a:spLocks noChangeArrowheads="1"/>
          </p:cNvSpPr>
          <p:nvPr/>
        </p:nvSpPr>
        <p:spPr bwMode="auto">
          <a:xfrm>
            <a:off x="0" y="3368677"/>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Финансовая грамота - РЭШ</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2"/>
              </a:rPr>
              <a:t>http://www.fgramota.org/about/project/</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4" name="Прямоугольник 5"/>
          <p:cNvSpPr>
            <a:spLocks noChangeArrowheads="1"/>
          </p:cNvSpPr>
          <p:nvPr/>
        </p:nvSpPr>
        <p:spPr bwMode="auto">
          <a:xfrm>
            <a:off x="6264168" y="3284593"/>
            <a:ext cx="5712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err="1">
                <a:solidFill>
                  <a:schemeClr val="tx1"/>
                </a:solidFill>
                <a:latin typeface="Times New Roman" panose="02020603050405020304" pitchFamily="18" charset="0"/>
                <a:cs typeface="Times New Roman" panose="02020603050405020304" pitchFamily="18" charset="0"/>
              </a:rPr>
              <a:t>МоиФинансы</a:t>
            </a:r>
            <a:r>
              <a:rPr lang="ru-RU" sz="1800" dirty="0">
                <a:solidFill>
                  <a:schemeClr val="tx1"/>
                </a:solidFill>
                <a:latin typeface="Times New Roman" panose="02020603050405020304" pitchFamily="18" charset="0"/>
                <a:cs typeface="Times New Roman" panose="02020603050405020304" pitchFamily="18" charset="0"/>
              </a:rPr>
              <a:t> – ЦФГ НИФИ Минфина России</a:t>
            </a:r>
          </a:p>
          <a:p>
            <a:pPr marL="0" indent="450850" algn="ctr">
              <a:lnSpc>
                <a:spcPct val="90000"/>
              </a:lnSpc>
              <a:spcBef>
                <a:spcPts val="0"/>
              </a:spcBef>
              <a:spcAft>
                <a:spcPts val="0"/>
              </a:spcAft>
              <a:buNone/>
            </a:pP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472966"/>
            <a:ext cx="5218385" cy="2933909"/>
          </a:xfrm>
          <a:prstGeom prst="rect">
            <a:avLst/>
          </a:prstGeom>
          <a:noFill/>
          <a:ln w="9525">
            <a:noFill/>
            <a:miter lim="800000"/>
            <a:headEnd/>
            <a:tailEnd/>
          </a:ln>
        </p:spPr>
      </p:pic>
      <p:sp>
        <p:nvSpPr>
          <p:cNvPr id="7" name="Прямоугольник 5"/>
          <p:cNvSpPr>
            <a:spLocks noChangeArrowheads="1"/>
          </p:cNvSpPr>
          <p:nvPr/>
        </p:nvSpPr>
        <p:spPr bwMode="auto">
          <a:xfrm>
            <a:off x="0" y="6267069"/>
            <a:ext cx="496613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Финансовая культура – ЦБ РФ </a:t>
            </a:r>
            <a:r>
              <a:rPr lang="en-US" sz="1800" dirty="0">
                <a:solidFill>
                  <a:schemeClr val="tx1"/>
                </a:solidFill>
                <a:latin typeface="Times New Roman" panose="02020603050405020304" pitchFamily="18" charset="0"/>
                <a:cs typeface="Times New Roman" panose="02020603050405020304" pitchFamily="18" charset="0"/>
                <a:hlinkClick r:id="rId4"/>
              </a:rPr>
              <a:t>https://fincult.info/</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8" name="Прямоугольник 5"/>
          <p:cNvSpPr>
            <a:spLocks noChangeArrowheads="1"/>
          </p:cNvSpPr>
          <p:nvPr/>
        </p:nvSpPr>
        <p:spPr bwMode="auto">
          <a:xfrm>
            <a:off x="6474372" y="6267069"/>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err="1">
                <a:solidFill>
                  <a:schemeClr val="tx1"/>
                </a:solidFill>
                <a:latin typeface="Times New Roman" panose="02020603050405020304" pitchFamily="18" charset="0"/>
                <a:cs typeface="Times New Roman" panose="02020603050405020304" pitchFamily="18" charset="0"/>
              </a:rPr>
              <a:t>ХочуМогуЗнаю</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Роспотребнадзор</a:t>
            </a:r>
            <a:r>
              <a:rPr lang="ru-RU"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5"/>
              </a:rPr>
              <a:t>https://xn--80afmshcb2bdox6g.xn--p1ai/</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028" name="Picture 4"/>
          <p:cNvPicPr>
            <a:picLocks noChangeAspect="1" noChangeArrowheads="1"/>
          </p:cNvPicPr>
          <p:nvPr/>
        </p:nvPicPr>
        <p:blipFill>
          <a:blip r:embed="rId6" cstate="print"/>
          <a:srcRect/>
          <a:stretch>
            <a:fillRect/>
          </a:stretch>
        </p:blipFill>
        <p:spPr bwMode="auto">
          <a:xfrm>
            <a:off x="245761" y="4035973"/>
            <a:ext cx="4767674" cy="2112579"/>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690841" y="3823138"/>
            <a:ext cx="5086000" cy="2498834"/>
          </a:xfrm>
          <a:prstGeom prst="rect">
            <a:avLst/>
          </a:prstGeom>
          <a:noFill/>
          <a:ln w="9525">
            <a:noFill/>
            <a:miter lim="800000"/>
            <a:headEnd/>
            <a:tailEnd/>
          </a:ln>
        </p:spPr>
      </p:pic>
      <p:pic>
        <p:nvPicPr>
          <p:cNvPr id="11" name="Рисунок 10">
            <a:extLst>
              <a:ext uri="{FF2B5EF4-FFF2-40B4-BE49-F238E27FC236}">
                <a16:creationId xmlns:a16="http://schemas.microsoft.com/office/drawing/2014/main" id="{7A0EBA0D-D010-44B0-A01A-7AD0773EF3CA}"/>
              </a:ext>
            </a:extLst>
          </p:cNvPr>
          <p:cNvPicPr>
            <a:picLocks noChangeAspect="1"/>
          </p:cNvPicPr>
          <p:nvPr/>
        </p:nvPicPr>
        <p:blipFill>
          <a:blip r:embed="rId8"/>
          <a:stretch>
            <a:fillRect/>
          </a:stretch>
        </p:blipFill>
        <p:spPr>
          <a:xfrm>
            <a:off x="6702873" y="604085"/>
            <a:ext cx="4767674" cy="2680508"/>
          </a:xfrm>
          <a:prstGeom prst="rect">
            <a:avLst/>
          </a:prstGeom>
        </p:spPr>
      </p:pic>
      <p:sp>
        <p:nvSpPr>
          <p:cNvPr id="13" name="Прямоугольник 12">
            <a:extLst>
              <a:ext uri="{FF2B5EF4-FFF2-40B4-BE49-F238E27FC236}">
                <a16:creationId xmlns:a16="http://schemas.microsoft.com/office/drawing/2014/main" id="{75AA9A10-7CBE-4F1D-A58D-CD42E9D24B8B}"/>
              </a:ext>
            </a:extLst>
          </p:cNvPr>
          <p:cNvSpPr/>
          <p:nvPr/>
        </p:nvSpPr>
        <p:spPr>
          <a:xfrm>
            <a:off x="7284493" y="3506192"/>
            <a:ext cx="3898696" cy="369332"/>
          </a:xfrm>
          <a:prstGeom prst="rect">
            <a:avLst/>
          </a:prstGeom>
        </p:spPr>
        <p:txBody>
          <a:bodyPr wrap="none">
            <a:spAutoFit/>
          </a:bodyPr>
          <a:lstStyle/>
          <a:p>
            <a:r>
              <a:rPr lang="ru-RU" dirty="0">
                <a:hlinkClick r:id="rId9"/>
              </a:rPr>
              <a:t>https://xn--80apaohbc3aw9e.xn--p1ai/</a:t>
            </a:r>
            <a:r>
              <a:rPr lang="ru-RU" dirty="0"/>
              <a:t> </a:t>
            </a:r>
          </a:p>
        </p:txBody>
      </p:sp>
    </p:spTree>
    <p:extLst>
      <p:ext uri="{BB962C8B-B14F-4D97-AF65-F5344CB8AC3E}">
        <p14:creationId xmlns:p14="http://schemas.microsoft.com/office/powerpoint/2010/main" val="94253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6400800" y="2533098"/>
            <a:ext cx="51710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a:buNone/>
            </a:pPr>
            <a:r>
              <a:rPr lang="ru-RU" sz="1800" dirty="0">
                <a:solidFill>
                  <a:schemeClr val="tx1"/>
                </a:solidFill>
                <a:latin typeface="Times New Roman" pitchFamily="18" charset="0"/>
                <a:cs typeface="Times New Roman" pitchFamily="18" charset="0"/>
              </a:rPr>
              <a:t>Федеральный методический центр по финансовой грамотности системы общего и среднего профессионального образования  (НИУ ВШЭ) </a:t>
            </a:r>
            <a:r>
              <a:rPr lang="en-US" sz="1800" dirty="0">
                <a:solidFill>
                  <a:schemeClr val="tx1"/>
                </a:solidFill>
                <a:latin typeface="Times New Roman" pitchFamily="18" charset="0"/>
                <a:cs typeface="Times New Roman" pitchFamily="18" charset="0"/>
                <a:hlinkClick r:id="rId2"/>
              </a:rPr>
              <a:t>https://fmc.hse.ru/</a:t>
            </a:r>
            <a:r>
              <a:rPr lang="ru-RU" sz="1800" dirty="0">
                <a:solidFill>
                  <a:schemeClr val="tx1"/>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3" cstate="print"/>
          <a:srcRect/>
          <a:stretch>
            <a:fillRect/>
          </a:stretch>
        </p:blipFill>
        <p:spPr bwMode="auto">
          <a:xfrm>
            <a:off x="583695" y="0"/>
            <a:ext cx="4542684" cy="255401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74854" y="0"/>
            <a:ext cx="4276293" cy="2404241"/>
          </a:xfrm>
          <a:prstGeom prst="rect">
            <a:avLst/>
          </a:prstGeom>
          <a:noFill/>
          <a:ln w="9525">
            <a:noFill/>
            <a:miter lim="800000"/>
            <a:headEnd/>
            <a:tailEnd/>
          </a:ln>
        </p:spPr>
      </p:pic>
      <p:sp>
        <p:nvSpPr>
          <p:cNvPr id="8" name="Прямоугольник 5"/>
          <p:cNvSpPr>
            <a:spLocks noChangeArrowheads="1"/>
          </p:cNvSpPr>
          <p:nvPr/>
        </p:nvSpPr>
        <p:spPr bwMode="auto">
          <a:xfrm>
            <a:off x="0" y="2622442"/>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Образовательные проекты ПАКК </a:t>
            </a:r>
            <a:r>
              <a:rPr lang="en-US" sz="1800" dirty="0">
                <a:solidFill>
                  <a:schemeClr val="tx1"/>
                </a:solidFill>
                <a:latin typeface="Times New Roman" panose="02020603050405020304" pitchFamily="18" charset="0"/>
                <a:cs typeface="Times New Roman" panose="02020603050405020304" pitchFamily="18" charset="0"/>
                <a:hlinkClick r:id="rId5"/>
              </a:rPr>
              <a:t>https://edu.pacc.ru/articles/o-glavnom/</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2" name="Рисунок 11">
            <a:extLst>
              <a:ext uri="{FF2B5EF4-FFF2-40B4-BE49-F238E27FC236}">
                <a16:creationId xmlns:a16="http://schemas.microsoft.com/office/drawing/2014/main" id="{E2E52E2E-9E2A-40E8-9F5A-2499E17F51AE}"/>
              </a:ext>
            </a:extLst>
          </p:cNvPr>
          <p:cNvPicPr>
            <a:picLocks noChangeAspect="1"/>
          </p:cNvPicPr>
          <p:nvPr/>
        </p:nvPicPr>
        <p:blipFill rotWithShape="1">
          <a:blip r:embed="rId6"/>
          <a:srcRect l="-1" t="13555" r="-424"/>
          <a:stretch/>
        </p:blipFill>
        <p:spPr>
          <a:xfrm>
            <a:off x="304800" y="3762958"/>
            <a:ext cx="6096000" cy="2962745"/>
          </a:xfrm>
          <a:prstGeom prst="rect">
            <a:avLst/>
          </a:prstGeom>
        </p:spPr>
      </p:pic>
      <p:sp>
        <p:nvSpPr>
          <p:cNvPr id="13" name="TextBox 12">
            <a:extLst>
              <a:ext uri="{FF2B5EF4-FFF2-40B4-BE49-F238E27FC236}">
                <a16:creationId xmlns:a16="http://schemas.microsoft.com/office/drawing/2014/main" id="{6EB1B2F9-9A7A-4BB0-A56C-097C60FA02A8}"/>
              </a:ext>
            </a:extLst>
          </p:cNvPr>
          <p:cNvSpPr txBox="1"/>
          <p:nvPr/>
        </p:nvSpPr>
        <p:spPr>
          <a:xfrm>
            <a:off x="7493547" y="4114800"/>
            <a:ext cx="3657600" cy="2031325"/>
          </a:xfrm>
          <a:prstGeom prst="rect">
            <a:avLst/>
          </a:prstGeom>
          <a:noFill/>
        </p:spPr>
        <p:txBody>
          <a:bodyPr wrap="square">
            <a:spAutoFit/>
          </a:bodyPr>
          <a:lstStyle/>
          <a:p>
            <a:pPr algn="ctr"/>
            <a:r>
              <a:rPr lang="ru-RU" sz="1800" dirty="0">
                <a:solidFill>
                  <a:schemeClr val="tx1"/>
                </a:solidFill>
                <a:latin typeface="Times New Roman" panose="02020603050405020304" pitchFamily="18" charset="0"/>
                <a:cs typeface="Times New Roman" panose="02020603050405020304" pitchFamily="18" charset="0"/>
              </a:rPr>
              <a:t>Межрегиональный методический центр по финансовой грамотности РАНХиГС </a:t>
            </a:r>
            <a:r>
              <a:rPr lang="en-US" dirty="0">
                <a:solidFill>
                  <a:srgbClr val="0000FF"/>
                </a:solidFill>
                <a:latin typeface="Times New Roman" panose="02020603050405020304" pitchFamily="18" charset="0"/>
                <a:cs typeface="Times New Roman" panose="02020603050405020304" pitchFamily="18" charset="0"/>
                <a:hlinkClick r:id="rId7"/>
              </a:rPr>
              <a:t>https://vrn.ranepa.ru/dopolnitelnoe-obrazovanie/mezhregionalnyy-metodicheskiy-tsentr-po-finansovoy-gramotnosti/</a:t>
            </a:r>
            <a:r>
              <a:rPr lang="ru-RU" dirty="0">
                <a:solidFill>
                  <a:srgbClr val="0000FF"/>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65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511FE9-F5A7-472E-BBF9-2FCE27BA6C59}"/>
              </a:ext>
            </a:extLst>
          </p:cNvPr>
          <p:cNvSpPr txBox="1"/>
          <p:nvPr/>
        </p:nvSpPr>
        <p:spPr>
          <a:xfrm>
            <a:off x="32825" y="0"/>
            <a:ext cx="12159175" cy="6873933"/>
          </a:xfrm>
          <a:prstGeom prst="rect">
            <a:avLst/>
          </a:prstGeom>
          <a:noFill/>
        </p:spPr>
        <p:txBody>
          <a:bodyPr wrap="square">
            <a:spAutoFit/>
          </a:bodyPr>
          <a:lstStyle/>
          <a:p>
            <a:pPr algn="ctr">
              <a:lnSpc>
                <a:spcPct val="90000"/>
              </a:lnSpc>
            </a:pPr>
            <a:r>
              <a:rPr lang="ru-RU" sz="185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Вариант № 3: внедрение финансовой грамотности в дополнительное образование</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Кружки, клубы, в рамках которых проводятся регулярные занятия по финансовой грамотности с использованием различных интерактивных образовательных технологий.</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Профильные тематические смены в детских лагерях дневного пребывания на базе образовательных организаций.</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Выездные оздоровительно-просветительские детские лагеря (тематические смены).</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 события: Всероссийская неделя финансовой грамотности – </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vashifinancy</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ru</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mymoneyfest</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Семейный фестиваль по финансовой грамотности «Семья – инвестиции в будущее!» – </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finfestykt</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ru</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Всероссийская неделя сбережений – </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http://www.sberden.ru/</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Всероссийская программа «Дни финансовой грамотности в образовательных организациях» –- </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dnifg</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ru</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materials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др.</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gn="ctr">
              <a:lnSpc>
                <a:spcPct val="90000"/>
              </a:lnSpc>
            </a:pPr>
            <a:endParaRPr lang="ru-RU" sz="185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gn="ctr">
              <a:lnSpc>
                <a:spcPct val="90000"/>
              </a:lnSpc>
            </a:pPr>
            <a:r>
              <a:rPr lang="ru-RU" sz="185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Учебно-методические материалы:</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Азбука финансовой грамотности: методическое пособие для педагогов организаций дополнительного образования детей, пришкольных и загородных оздоровительных лагерей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fg</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mgpu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wp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content</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uploads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/2018/10/2.-</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Pererabotannoe</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MP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Azbuka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finansovoj</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gramotnosti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.-2018.</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pdf</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Библиотека школы вожатых «Азбука финансовой грамотности» / Тематическая смена по финансовой грамотности / ВЧФГ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fincup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biblioteka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_</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shv</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Библиотека школы вожатых «Азбука финансовой грамотности» / Кружок по финансовой грамотности / ВЧФГ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fincup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biblioteka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_</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shv</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Образовательное занятие-игра «Марафон финансовой грамотности» / Лига вожатых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--80</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admnw</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0</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7</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d</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1</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kopilka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znaniy</a:t>
            </a:r>
            <a:r>
              <a:rPr lang="en-US"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Проект Банка России «ДОЛ-игра» для закрепления знаний по финансовой грамотности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doligra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Проект Банка России «Онлайн-уроки по финансовой грамотности»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dni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fg</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Рабочая программа кружка «Финансовая грамотность детей старшего дошкольного возраста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infourok</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rabochaya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programma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kruzhka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finansovaya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gramotnost</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detej</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starshego</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doshkolnogo</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vozrasta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-4460604.</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html</a:t>
            </a:r>
            <a:r>
              <a:rPr lang="en-US"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Финансовый лагерь для школьников 5-8 классов / Финансовый лагерь для школьников 10-11 классов / Образовательные проекты ПАКК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--80</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aggjplzz</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3</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f</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1</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45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41D827-8092-4477-AF0E-1AA013C91EDF}"/>
              </a:ext>
            </a:extLst>
          </p:cNvPr>
          <p:cNvSpPr txBox="1"/>
          <p:nvPr/>
        </p:nvSpPr>
        <p:spPr>
          <a:xfrm>
            <a:off x="20053" y="91977"/>
            <a:ext cx="12115800" cy="6684907"/>
          </a:xfrm>
          <a:prstGeom prst="rect">
            <a:avLst/>
          </a:prstGeom>
          <a:noFill/>
        </p:spPr>
        <p:txBody>
          <a:bodyPr wrap="square">
            <a:spAutoFit/>
          </a:bodyPr>
          <a:lstStyle/>
          <a:p>
            <a:pPr algn="ctr">
              <a:lnSpc>
                <a:spcPct val="85000"/>
              </a:lnSpc>
            </a:pPr>
            <a:r>
              <a:rPr lang="ru-RU"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Вариант №4: внедрение финансовой грамотности в программы воспитания и социализации</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mj-lt"/>
              <a:buAutoNum type="arabicPeriod"/>
              <a:tabLst>
                <a:tab pos="450215" algn="l"/>
              </a:tabLst>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рамках классных мероприятий классного руководителя. Педагогу необходимо выделить наиболее интересные темы и проводить классные занятия, в том числе экскурсии в банки, Минфин РК, УФНС по РК и др., организовывать просмотр научно-популярных фильмов, мультфильмов, чтение книг и их обсуждение.</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mj-lt"/>
              <a:buAutoNum type="arabicPeriod"/>
              <a:tabLst>
                <a:tab pos="450215" algn="l"/>
              </a:tabLst>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рамках образовательных событий общеобразовательной организации (олимпиады, чемпионаты, игры, квесты, ярмарки, соревнования по финансовой грамотности как разовые или периодические мероприятия).</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85000"/>
              </a:lnSpc>
            </a:pPr>
            <a:endParaRPr lang="ru-RU"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85000"/>
              </a:lnSpc>
            </a:pPr>
            <a:r>
              <a:rPr lang="ru-RU"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Учебно-методические материалы, книги, видеоматериалы</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Азбука финансовой грамотности. ВСЕ серии – </a:t>
            </a:r>
            <a:r>
              <a:rPr lang="ru-RU"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Смешарики</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2D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sCDrF</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1</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wQZ</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6</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Видеоматериалы по истории Банка России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cbr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bankmuseum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Всероссийская олимпиада по финансовой грамотности, финансовому рынку и защите прав потребителей финансовых услуг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fin</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olimp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Всероссийская онлайн-олимпиада по финансовой грамотности для учащихся 5-11-х классов и студентов среднего профессионального образования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olimpiada</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oc</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3.</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main</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Всероссийский чемпионат по финансовой грамотности (ВЧФГ)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fincup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Мани-фест. Десять лучших книг о деньгах для детей: что почитать ребенку вместо сказки на ночь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banki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news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daytheme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id</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=10490839</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Онлайн-олимпиада «Юный предприниматель и финансовая грамотность» для учеников 1-9 классов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olympiads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uchi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olymp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bizuchi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utm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source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BR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press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release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&amp;</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utm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medium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partner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&amp;</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utm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campaign</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-13-04_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partner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BR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press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release</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Пряничный домик. Фильм об истории денег в России / Телеканал Культура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Is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0</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UcNBBMR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8</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Пряничный домик. Копеечное дело / Телеканал Культура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4</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ZqYcdvXrA</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 познавательная игра «</a:t>
            </a:r>
            <a:r>
              <a:rPr lang="ru-RU"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Финквест</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finquest</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tilda</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ws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Экскурсия «Российские деньги: путешествие во времени». Музей истории денег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j</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dwlRlzJg</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мультфильмов, которые научат детей обращаться с деньгами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sravni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text</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/13-</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multikov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kotorye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nauchat</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detej</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obrashhatsja</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dengami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9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CA63948-68DA-4E0C-8341-A69ACA88A80A}"/>
              </a:ext>
            </a:extLst>
          </p:cNvPr>
          <p:cNvPicPr>
            <a:picLocks noChangeAspect="1"/>
          </p:cNvPicPr>
          <p:nvPr/>
        </p:nvPicPr>
        <p:blipFill rotWithShape="1">
          <a:blip r:embed="rId2"/>
          <a:srcRect l="2500" t="25543" r="3750" b="15539"/>
          <a:stretch/>
        </p:blipFill>
        <p:spPr>
          <a:xfrm>
            <a:off x="1874403" y="720638"/>
            <a:ext cx="9236283" cy="3263487"/>
          </a:xfrm>
          <a:prstGeom prst="rect">
            <a:avLst/>
          </a:prstGeom>
        </p:spPr>
      </p:pic>
      <p:pic>
        <p:nvPicPr>
          <p:cNvPr id="9" name="Рисунок 8">
            <a:extLst>
              <a:ext uri="{FF2B5EF4-FFF2-40B4-BE49-F238E27FC236}">
                <a16:creationId xmlns:a16="http://schemas.microsoft.com/office/drawing/2014/main" id="{D3976B23-B2AC-4338-9F5B-9D77AD98D054}"/>
              </a:ext>
            </a:extLst>
          </p:cNvPr>
          <p:cNvPicPr>
            <a:picLocks noChangeAspect="1"/>
          </p:cNvPicPr>
          <p:nvPr/>
        </p:nvPicPr>
        <p:blipFill rotWithShape="1">
          <a:blip r:embed="rId3"/>
          <a:srcRect l="35625" t="48530" r="28750" b="17194"/>
          <a:stretch/>
        </p:blipFill>
        <p:spPr>
          <a:xfrm>
            <a:off x="0" y="3810000"/>
            <a:ext cx="5634681" cy="3048000"/>
          </a:xfrm>
          <a:prstGeom prst="rect">
            <a:avLst/>
          </a:prstGeom>
        </p:spPr>
      </p:pic>
      <p:sp>
        <p:nvSpPr>
          <p:cNvPr id="5" name="TextBox 4">
            <a:extLst>
              <a:ext uri="{FF2B5EF4-FFF2-40B4-BE49-F238E27FC236}">
                <a16:creationId xmlns:a16="http://schemas.microsoft.com/office/drawing/2014/main" id="{E7540091-AE15-4D98-A0C9-11D9369394C0}"/>
              </a:ext>
            </a:extLst>
          </p:cNvPr>
          <p:cNvSpPr txBox="1"/>
          <p:nvPr/>
        </p:nvSpPr>
        <p:spPr>
          <a:xfrm>
            <a:off x="2019300" y="0"/>
            <a:ext cx="8153400" cy="677108"/>
          </a:xfrm>
          <a:prstGeom prst="rect">
            <a:avLst/>
          </a:prstGeom>
          <a:noFill/>
        </p:spPr>
        <p:txBody>
          <a:bodyPr wrap="square">
            <a:spAutoFit/>
          </a:bodyPr>
          <a:lstStyle/>
          <a:p>
            <a:pPr algn="ctr"/>
            <a:r>
              <a:rPr lang="ru-RU" sz="1900" b="1" dirty="0">
                <a:solidFill>
                  <a:prstClr val="black"/>
                </a:solidFill>
                <a:latin typeface="Times New Roman" panose="02020603050405020304" pitchFamily="18" charset="0"/>
                <a:cs typeface="Times New Roman" panose="02020603050405020304" pitchFamily="18" charset="0"/>
              </a:rPr>
              <a:t>Реализация образовательных программ общего образования, включающих основы финансовой грамотности</a:t>
            </a:r>
          </a:p>
        </p:txBody>
      </p:sp>
      <p:sp>
        <p:nvSpPr>
          <p:cNvPr id="11" name="TextBox 10">
            <a:extLst>
              <a:ext uri="{FF2B5EF4-FFF2-40B4-BE49-F238E27FC236}">
                <a16:creationId xmlns:a16="http://schemas.microsoft.com/office/drawing/2014/main" id="{C2DD3D98-34E7-4180-99FF-E02ABEAC89BC}"/>
              </a:ext>
            </a:extLst>
          </p:cNvPr>
          <p:cNvSpPr txBox="1"/>
          <p:nvPr/>
        </p:nvSpPr>
        <p:spPr>
          <a:xfrm>
            <a:off x="6052457" y="4556864"/>
            <a:ext cx="6096000" cy="1554272"/>
          </a:xfrm>
          <a:prstGeom prst="rect">
            <a:avLst/>
          </a:prstGeom>
          <a:noFill/>
        </p:spPr>
        <p:txBody>
          <a:bodyPr wrap="square">
            <a:spAutoFit/>
          </a:bodyPr>
          <a:lstStyle/>
          <a:p>
            <a:pPr algn="ctr"/>
            <a:r>
              <a:rPr lang="ru-RU" sz="1900" b="1" dirty="0">
                <a:solidFill>
                  <a:prstClr val="black"/>
                </a:solidFill>
                <a:latin typeface="Times New Roman" panose="02020603050405020304" pitchFamily="18" charset="0"/>
                <a:cs typeface="Times New Roman" panose="02020603050405020304" pitchFamily="18" charset="0"/>
              </a:rPr>
              <a:t>Распределение контингента обучающихся по программам специального профессионального образования, осваивающих общую компетенцию в области финансовой грамотности (по количеству академических часов)</a:t>
            </a:r>
          </a:p>
        </p:txBody>
      </p:sp>
    </p:spTree>
    <p:extLst>
      <p:ext uri="{BB962C8B-B14F-4D97-AF65-F5344CB8AC3E}">
        <p14:creationId xmlns:p14="http://schemas.microsoft.com/office/powerpoint/2010/main" val="337762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5"/>
          <p:cNvSpPr>
            <a:spLocks noChangeArrowheads="1"/>
          </p:cNvSpPr>
          <p:nvPr/>
        </p:nvSpPr>
        <p:spPr bwMode="auto">
          <a:xfrm>
            <a:off x="3200400" y="583921"/>
            <a:ext cx="8682318"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just">
              <a:lnSpc>
                <a:spcPct val="90000"/>
              </a:lnSpc>
              <a:spcBef>
                <a:spcPts val="0"/>
              </a:spcBef>
              <a:spcAft>
                <a:spcPts val="0"/>
              </a:spcAft>
              <a:buNone/>
            </a:pPr>
            <a:r>
              <a:rPr lang="ru-RU" sz="1750" b="1" dirty="0">
                <a:solidFill>
                  <a:schemeClr val="tx1"/>
                </a:solidFill>
                <a:latin typeface="Times New Roman" panose="02020603050405020304" pitchFamily="18" charset="0"/>
                <a:cs typeface="Times New Roman" panose="02020603050405020304" pitchFamily="18" charset="0"/>
              </a:rPr>
              <a:t>ФГОС </a:t>
            </a:r>
            <a:r>
              <a:rPr lang="ru-RU" sz="1800" b="1" dirty="0">
                <a:solidFill>
                  <a:schemeClr val="tx1"/>
                </a:solidFill>
                <a:latin typeface="Times New Roman" panose="02020603050405020304" pitchFamily="18" charset="0"/>
                <a:cs typeface="Times New Roman" panose="02020603050405020304" pitchFamily="18" charset="0"/>
              </a:rPr>
              <a:t>НОО</a:t>
            </a:r>
            <a:r>
              <a:rPr lang="ru-RU" sz="1750" b="1" dirty="0">
                <a:solidFill>
                  <a:schemeClr val="tx1"/>
                </a:solidFill>
                <a:latin typeface="Times New Roman" panose="02020603050405020304" pitchFamily="18" charset="0"/>
                <a:cs typeface="Times New Roman" panose="02020603050405020304" pitchFamily="18" charset="0"/>
              </a:rPr>
              <a:t> </a:t>
            </a:r>
            <a:r>
              <a:rPr lang="ru-RU" sz="1750" dirty="0">
                <a:solidFill>
                  <a:schemeClr val="tx1"/>
                </a:solidFill>
                <a:latin typeface="Times New Roman" panose="02020603050405020304" pitchFamily="18" charset="0"/>
                <a:cs typeface="Times New Roman" panose="02020603050405020304" pitchFamily="18" charset="0"/>
              </a:rPr>
              <a:t>содержит </a:t>
            </a:r>
            <a:r>
              <a:rPr lang="ru-RU" sz="1750" b="1" dirty="0">
                <a:solidFill>
                  <a:schemeClr val="tx1"/>
                </a:solidFill>
                <a:latin typeface="Times New Roman" panose="02020603050405020304" pitchFamily="18" charset="0"/>
                <a:cs typeface="Times New Roman" panose="02020603050405020304" pitchFamily="18" charset="0"/>
              </a:rPr>
              <a:t>ряд требований к образовательным результатам</a:t>
            </a:r>
            <a:r>
              <a:rPr lang="ru-RU" sz="1750" dirty="0">
                <a:solidFill>
                  <a:schemeClr val="tx1"/>
                </a:solidFill>
                <a:latin typeface="Times New Roman" panose="02020603050405020304" pitchFamily="18" charset="0"/>
                <a:cs typeface="Times New Roman" panose="02020603050405020304" pitchFamily="18" charset="0"/>
              </a:rPr>
              <a:t>, которые могут успешно достигаться в рамках изучения вопросов финансовой грамотности. </a:t>
            </a:r>
          </a:p>
          <a:p>
            <a:pPr marL="0" indent="0" algn="just">
              <a:lnSpc>
                <a:spcPct val="90000"/>
              </a:lnSpc>
              <a:spcBef>
                <a:spcPts val="0"/>
              </a:spcBef>
              <a:spcAft>
                <a:spcPts val="0"/>
              </a:spcAft>
              <a:buNone/>
            </a:pPr>
            <a:r>
              <a:rPr lang="ru-RU" sz="1750" dirty="0">
                <a:solidFill>
                  <a:schemeClr val="tx1"/>
                </a:solidFill>
                <a:latin typeface="Times New Roman" panose="02020603050405020304" pitchFamily="18" charset="0"/>
                <a:cs typeface="Times New Roman" panose="02020603050405020304" pitchFamily="18" charset="0"/>
              </a:rPr>
              <a:t>К таким требованиям напрямую относятся следующие </a:t>
            </a:r>
            <a:r>
              <a:rPr lang="ru-RU" sz="1750" b="1" dirty="0">
                <a:solidFill>
                  <a:schemeClr val="tx1"/>
                </a:solidFill>
                <a:latin typeface="Times New Roman" panose="02020603050405020304" pitchFamily="18" charset="0"/>
                <a:cs typeface="Times New Roman" panose="02020603050405020304" pitchFamily="18" charset="0"/>
              </a:rPr>
              <a:t>предметные результаты:</a:t>
            </a:r>
          </a:p>
        </p:txBody>
      </p:sp>
      <p:sp>
        <p:nvSpPr>
          <p:cNvPr id="6" name="Прямоугольник 5"/>
          <p:cNvSpPr>
            <a:spLocks noChangeArrowheads="1"/>
          </p:cNvSpPr>
          <p:nvPr/>
        </p:nvSpPr>
        <p:spPr bwMode="auto">
          <a:xfrm>
            <a:off x="103095" y="1525633"/>
            <a:ext cx="11967882" cy="53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546100" algn="just">
              <a:lnSpc>
                <a:spcPct val="90000"/>
              </a:lnSpc>
              <a:spcBef>
                <a:spcPts val="0"/>
              </a:spcBef>
              <a:spcAft>
                <a:spcPts val="0"/>
              </a:spcAft>
              <a:buNone/>
            </a:pPr>
            <a:r>
              <a:rPr lang="ru-RU" sz="1800" b="1" dirty="0">
                <a:solidFill>
                  <a:schemeClr val="tx1"/>
                </a:solidFill>
                <a:latin typeface="Times New Roman" panose="02020603050405020304" pitchFamily="18" charset="0"/>
                <a:cs typeface="Times New Roman" panose="02020603050405020304" pitchFamily="18" charset="0"/>
              </a:rPr>
              <a:t>по математике</a:t>
            </a:r>
            <a:r>
              <a:rPr lang="ru-RU" sz="1800" dirty="0">
                <a:solidFill>
                  <a:schemeClr val="tx1"/>
                </a:solidFill>
                <a:latin typeface="Times New Roman" panose="02020603050405020304" pitchFamily="18" charset="0"/>
                <a:cs typeface="Times New Roman" panose="02020603050405020304" pitchFamily="18" charset="0"/>
              </a:rPr>
              <a:t>: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использование начальных математических знаний для описания и объяснения </a:t>
            </a:r>
            <a:r>
              <a:rPr lang="ru-RU" sz="1800" spc="-10" dirty="0">
                <a:solidFill>
                  <a:schemeClr val="tx1"/>
                </a:solidFill>
                <a:latin typeface="Times New Roman" panose="02020603050405020304" pitchFamily="18" charset="0"/>
                <a:cs typeface="Times New Roman" panose="02020603050405020304" pitchFamily="18" charset="0"/>
              </a:rPr>
              <a:t>окружающих</a:t>
            </a:r>
            <a:r>
              <a:rPr lang="ru-RU" sz="1800" dirty="0">
                <a:solidFill>
                  <a:schemeClr val="tx1"/>
                </a:solidFill>
                <a:latin typeface="Times New Roman" panose="02020603050405020304" pitchFamily="18" charset="0"/>
                <a:cs typeface="Times New Roman" panose="02020603050405020304" pitchFamily="18" charset="0"/>
              </a:rPr>
              <a:t> предметов, процессов, явлений, а также оценки их количественных и пространственных отношений;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приобретение начального опыта применения математических знаний для решения учебно-познавательных и учебно-практических задач. </a:t>
            </a:r>
          </a:p>
          <a:p>
            <a:pPr marL="0" indent="546100" algn="just">
              <a:lnSpc>
                <a:spcPct val="90000"/>
              </a:lnSpc>
              <a:spcBef>
                <a:spcPts val="0"/>
              </a:spcBef>
              <a:spcAft>
                <a:spcPts val="0"/>
              </a:spcAft>
              <a:buNone/>
            </a:pPr>
            <a:r>
              <a:rPr lang="ru-RU" sz="1800" b="1" dirty="0">
                <a:solidFill>
                  <a:schemeClr val="tx1"/>
                </a:solidFill>
                <a:latin typeface="Times New Roman" panose="02020603050405020304" pitchFamily="18" charset="0"/>
                <a:cs typeface="Times New Roman" panose="02020603050405020304" pitchFamily="18" charset="0"/>
              </a:rPr>
              <a:t>по окружающему миру: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осознание норм здоровье сберегающего поведения в природной и социальной среде. Традиционно в учебных материалах для начальной школы раскрывается </a:t>
            </a:r>
            <a:r>
              <a:rPr lang="ru-RU" sz="1800" spc="-10" dirty="0">
                <a:solidFill>
                  <a:schemeClr val="tx1"/>
                </a:solidFill>
                <a:latin typeface="Times New Roman" panose="02020603050405020304" pitchFamily="18" charset="0"/>
                <a:cs typeface="Times New Roman" panose="02020603050405020304" pitchFamily="18" charset="0"/>
              </a:rPr>
              <a:t>здоровье сберегающее</a:t>
            </a:r>
            <a:r>
              <a:rPr lang="ru-RU" sz="1800" dirty="0">
                <a:solidFill>
                  <a:schemeClr val="tx1"/>
                </a:solidFill>
                <a:latin typeface="Times New Roman" panose="02020603050405020304" pitchFamily="18" charset="0"/>
                <a:cs typeface="Times New Roman" panose="02020603050405020304" pitchFamily="18" charset="0"/>
              </a:rPr>
              <a:t> поведение в его природном проявлении. Освоение же рационального, финансово грамотного поведения школьниками может и должно рассматриваться как освоение моделей здоровье сберегающего поведения в социальной сред</a:t>
            </a:r>
            <a:endParaRPr lang="ru-RU" sz="1800" b="1" dirty="0">
              <a:solidFill>
                <a:schemeClr val="tx1"/>
              </a:solidFill>
              <a:latin typeface="Times New Roman" panose="02020603050405020304" pitchFamily="18" charset="0"/>
              <a:cs typeface="Times New Roman" panose="02020603050405020304" pitchFamily="18" charset="0"/>
            </a:endParaRPr>
          </a:p>
          <a:p>
            <a:pPr marL="0" indent="546100" algn="just">
              <a:lnSpc>
                <a:spcPct val="90000"/>
              </a:lnSpc>
              <a:spcBef>
                <a:spcPts val="0"/>
              </a:spcBef>
              <a:spcAft>
                <a:spcPts val="0"/>
              </a:spcAft>
              <a:buNone/>
            </a:pPr>
            <a:r>
              <a:rPr lang="ru-RU" sz="1800" b="1" dirty="0">
                <a:solidFill>
                  <a:schemeClr val="tx1"/>
                </a:solidFill>
                <a:latin typeface="Times New Roman" panose="02020603050405020304" pitchFamily="18" charset="0"/>
                <a:cs typeface="Times New Roman" panose="02020603050405020304" pitchFamily="18" charset="0"/>
              </a:rPr>
              <a:t>по технологии: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получение первоначальных представлений о созидательном и нравственном значении труда в жизни человека и общества. Многие вопросы, предлагаемые к изучению в области финансовой грамотности, позволяют конкретизировать изучаемые аспекты, связанные с трудом, сделать их максимально актуальными для школьников (к примеру, в рамках вопросов о формировании семейного бюджета, планирования собственной будущей деятельности, знакомства с основами предпринимательства).</a:t>
            </a:r>
          </a:p>
          <a:p>
            <a:pPr marL="0" indent="54610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ФГОС НОО содержит </a:t>
            </a:r>
            <a:r>
              <a:rPr lang="ru-RU" sz="1800" b="1" dirty="0">
                <a:solidFill>
                  <a:schemeClr val="tx1"/>
                </a:solidFill>
                <a:latin typeface="Times New Roman" panose="02020603050405020304" pitchFamily="18" charset="0"/>
                <a:cs typeface="Times New Roman" panose="02020603050405020304" pitchFamily="18" charset="0"/>
              </a:rPr>
              <a:t>перечень личностных характеристик выпускника </a:t>
            </a:r>
            <a:r>
              <a:rPr lang="ru-RU" sz="1800" dirty="0">
                <a:solidFill>
                  <a:schemeClr val="tx1"/>
                </a:solidFill>
                <a:latin typeface="Times New Roman" panose="02020603050405020304" pitchFamily="18" charset="0"/>
                <a:cs typeface="Times New Roman" panose="02020603050405020304" pitchFamily="18" charset="0"/>
              </a:rPr>
              <a:t>– «портрет выпускника начальной школы» (п. 8 ФГОС НОО), среди которых зафиксированы следующие характеристики: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любознательный, активно и заинтересованно познающий мир;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готовый самостоятельно действовать и отвечать за свои поступки перед семьёй и обществом;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выполняющий правила здорового и безопасного для себя и окружающих образа жизни.</a:t>
            </a:r>
          </a:p>
        </p:txBody>
      </p:sp>
      <p:pic>
        <p:nvPicPr>
          <p:cNvPr id="2056" name="Picture 8" descr="ФГОС НОО и ОО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5" y="450841"/>
            <a:ext cx="2532529" cy="107479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5"/>
          <p:cNvSpPr>
            <a:spLocks noChangeArrowheads="1"/>
          </p:cNvSpPr>
          <p:nvPr/>
        </p:nvSpPr>
        <p:spPr bwMode="auto">
          <a:xfrm>
            <a:off x="103095" y="0"/>
            <a:ext cx="12079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400" b="1" dirty="0">
                <a:solidFill>
                  <a:srgbClr val="C00000"/>
                </a:solidFill>
                <a:latin typeface="Times New Roman" panose="02020603050405020304" pitchFamily="18" charset="0"/>
                <a:cs typeface="Times New Roman" panose="02020603050405020304" pitchFamily="18" charset="0"/>
              </a:rPr>
              <a:t>4. Формирование финансовой грамотности как педагогическая задача</a:t>
            </a:r>
          </a:p>
        </p:txBody>
      </p:sp>
    </p:spTree>
    <p:extLst>
      <p:ext uri="{BB962C8B-B14F-4D97-AF65-F5344CB8AC3E}">
        <p14:creationId xmlns:p14="http://schemas.microsoft.com/office/powerpoint/2010/main" val="303382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8206" y="21608"/>
            <a:ext cx="12079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400" b="1" dirty="0">
                <a:solidFill>
                  <a:srgbClr val="C00000"/>
                </a:solidFill>
                <a:latin typeface="Times New Roman" panose="02020603050405020304" pitchFamily="18" charset="0"/>
                <a:cs typeface="Times New Roman" panose="02020603050405020304" pitchFamily="18" charset="0"/>
              </a:rPr>
              <a:t>1. Финансовая грамотность как  основной жизненный навык</a:t>
            </a:r>
          </a:p>
        </p:txBody>
      </p:sp>
      <p:sp>
        <p:nvSpPr>
          <p:cNvPr id="4" name="Прямоугольник 5"/>
          <p:cNvSpPr>
            <a:spLocks noChangeArrowheads="1"/>
          </p:cNvSpPr>
          <p:nvPr/>
        </p:nvSpPr>
        <p:spPr bwMode="auto">
          <a:xfrm>
            <a:off x="39807" y="496921"/>
            <a:ext cx="12087664"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Актуальной задачей общественного развития и неотъемлемой составляющей системы современного образования признано финансовое образование.</a:t>
            </a:r>
          </a:p>
          <a:p>
            <a:pPr marL="0" indent="363538" algn="just">
              <a:lnSpc>
                <a:spcPct val="85000"/>
              </a:lnSpc>
              <a:spcBef>
                <a:spcPts val="0"/>
              </a:spcBef>
              <a:spcAft>
                <a:spcPts val="0"/>
              </a:spcAft>
              <a:buNone/>
            </a:pPr>
            <a:r>
              <a:rPr lang="ru-RU" sz="1850" b="1" spc="-10" dirty="0">
                <a:solidFill>
                  <a:schemeClr val="tx1"/>
                </a:solidFill>
                <a:latin typeface="Times New Roman" panose="02020603050405020304" pitchFamily="18" charset="0"/>
                <a:cs typeface="Times New Roman" panose="02020603050405020304" pitchFamily="18" charset="0"/>
              </a:rPr>
              <a:t>Финансовое образование </a:t>
            </a:r>
            <a:r>
              <a:rPr lang="ru-RU" sz="1850" spc="-10" dirty="0">
                <a:solidFill>
                  <a:schemeClr val="tx1"/>
                </a:solidFill>
                <a:latin typeface="Times New Roman" panose="02020603050405020304" pitchFamily="18" charset="0"/>
                <a:cs typeface="Times New Roman" panose="02020603050405020304" pitchFamily="18" charset="0"/>
              </a:rPr>
              <a:t>– процесс, охватывающий и учитывающий меняющиеся потребности граждан в различных социально-экономических условиях.</a:t>
            </a:r>
          </a:p>
          <a:p>
            <a:pPr marL="0" indent="363538" algn="just">
              <a:lnSpc>
                <a:spcPct val="85000"/>
              </a:lnSpc>
              <a:spcBef>
                <a:spcPts val="0"/>
              </a:spcBef>
              <a:spcAft>
                <a:spcPts val="0"/>
              </a:spcAft>
              <a:buNone/>
            </a:pPr>
            <a:r>
              <a:rPr lang="ru-RU" sz="1800" b="1" spc="-5" dirty="0">
                <a:solidFill>
                  <a:schemeClr val="tx1"/>
                </a:solidFill>
                <a:latin typeface="Times New Roman" panose="02020603050405020304" pitchFamily="18" charset="0"/>
                <a:cs typeface="Times New Roman" panose="02020603050405020304" pitchFamily="18" charset="0"/>
              </a:rPr>
              <a:t>Финансовая </a:t>
            </a:r>
            <a:r>
              <a:rPr lang="ru-RU" sz="1800" b="1" dirty="0">
                <a:solidFill>
                  <a:schemeClr val="tx1"/>
                </a:solidFill>
                <a:latin typeface="Times New Roman" panose="02020603050405020304" pitchFamily="18" charset="0"/>
                <a:cs typeface="Times New Roman" panose="02020603050405020304" pitchFamily="18" charset="0"/>
              </a:rPr>
              <a:t>грамотность</a:t>
            </a:r>
            <a:r>
              <a:rPr lang="ru-RU" sz="1800" b="1" dirty="0">
                <a:solidFill>
                  <a:srgbClr val="001F5F"/>
                </a:solidFill>
                <a:latin typeface="Times New Roman" panose="02020603050405020304" pitchFamily="18" charset="0"/>
                <a:cs typeface="Times New Roman" panose="02020603050405020304" pitchFamily="18" charset="0"/>
              </a:rPr>
              <a:t>, </a:t>
            </a:r>
            <a:r>
              <a:rPr lang="ru-RU" sz="1850" spc="-10" dirty="0">
                <a:solidFill>
                  <a:schemeClr val="tx1"/>
                </a:solidFill>
                <a:latin typeface="Times New Roman" panose="02020603050405020304" pitchFamily="18" charset="0"/>
                <a:cs typeface="Times New Roman" panose="02020603050405020304" pitchFamily="18" charset="0"/>
              </a:rPr>
              <a:t>как результат финансового образования, представляет собой </a:t>
            </a:r>
            <a:r>
              <a:rPr lang="ru-RU" sz="1800" spc="-5" dirty="0">
                <a:latin typeface="Times New Roman" panose="02020603050405020304" pitchFamily="18" charset="0"/>
                <a:cs typeface="Times New Roman" panose="02020603050405020304" pitchFamily="18" charset="0"/>
              </a:rPr>
              <a:t>совокупность </a:t>
            </a:r>
            <a:r>
              <a:rPr lang="ru-RU" sz="1800" dirty="0">
                <a:latin typeface="Times New Roman" panose="02020603050405020304" pitchFamily="18" charset="0"/>
                <a:cs typeface="Times New Roman" panose="02020603050405020304" pitchFamily="18" charset="0"/>
              </a:rPr>
              <a:t>знаний, </a:t>
            </a:r>
            <a:r>
              <a:rPr lang="ru-RU" sz="1800" spc="-15" dirty="0">
                <a:latin typeface="Times New Roman" panose="02020603050405020304" pitchFamily="18" charset="0"/>
                <a:cs typeface="Times New Roman" panose="02020603050405020304" pitchFamily="18" charset="0"/>
              </a:rPr>
              <a:t>навыков </a:t>
            </a:r>
            <a:r>
              <a:rPr lang="ru-RU" sz="1800" spc="-409"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 </a:t>
            </a:r>
            <a:r>
              <a:rPr lang="ru-RU" sz="1800" spc="-5" dirty="0">
                <a:latin typeface="Times New Roman" panose="02020603050405020304" pitchFamily="18" charset="0"/>
                <a:cs typeface="Times New Roman" panose="02020603050405020304" pitchFamily="18" charset="0"/>
              </a:rPr>
              <a:t>установок </a:t>
            </a:r>
            <a:r>
              <a:rPr lang="ru-RU" sz="1800" dirty="0">
                <a:latin typeface="Times New Roman" panose="02020603050405020304" pitchFamily="18" charset="0"/>
                <a:cs typeface="Times New Roman" panose="02020603050405020304" pitchFamily="18" charset="0"/>
              </a:rPr>
              <a:t>в </a:t>
            </a:r>
            <a:r>
              <a:rPr lang="ru-RU" sz="1800" spc="5" dirty="0">
                <a:latin typeface="Times New Roman" panose="02020603050405020304" pitchFamily="18" charset="0"/>
                <a:cs typeface="Times New Roman" panose="02020603050405020304" pitchFamily="18" charset="0"/>
              </a:rPr>
              <a:t>сфере </a:t>
            </a:r>
            <a:r>
              <a:rPr lang="ru-RU" sz="1800" spc="-5" dirty="0">
                <a:latin typeface="Times New Roman" panose="02020603050405020304" pitchFamily="18" charset="0"/>
                <a:cs typeface="Times New Roman" panose="02020603050405020304" pitchFamily="18" charset="0"/>
              </a:rPr>
              <a:t>финансового </a:t>
            </a:r>
            <a:r>
              <a:rPr lang="ru-RU" sz="1800" spc="-10" dirty="0">
                <a:latin typeface="Times New Roman" panose="02020603050405020304" pitchFamily="18" charset="0"/>
                <a:cs typeface="Times New Roman" panose="02020603050405020304" pitchFamily="18" charset="0"/>
              </a:rPr>
              <a:t>поведения человека, </a:t>
            </a:r>
            <a:r>
              <a:rPr lang="ru-RU" sz="1800" spc="-5" dirty="0">
                <a:latin typeface="Times New Roman" panose="02020603050405020304" pitchFamily="18" charset="0"/>
                <a:cs typeface="Times New Roman" panose="02020603050405020304" pitchFamily="18" charset="0"/>
              </a:rPr>
              <a:t> </a:t>
            </a:r>
            <a:r>
              <a:rPr lang="ru-RU" sz="1800" spc="-10" dirty="0">
                <a:latin typeface="Times New Roman" panose="02020603050405020304" pitchFamily="18" charset="0"/>
                <a:cs typeface="Times New Roman" panose="02020603050405020304" pitchFamily="18" charset="0"/>
              </a:rPr>
              <a:t>ведущих </a:t>
            </a:r>
            <a:r>
              <a:rPr lang="ru-RU" sz="1800" dirty="0">
                <a:latin typeface="Times New Roman" panose="02020603050405020304" pitchFamily="18" charset="0"/>
                <a:cs typeface="Times New Roman" panose="02020603050405020304" pitchFamily="18" charset="0"/>
              </a:rPr>
              <a:t>к</a:t>
            </a:r>
            <a:r>
              <a:rPr lang="ru-RU" sz="1800" spc="20" dirty="0">
                <a:latin typeface="Times New Roman" panose="02020603050405020304" pitchFamily="18" charset="0"/>
                <a:cs typeface="Times New Roman" panose="02020603050405020304" pitchFamily="18" charset="0"/>
              </a:rPr>
              <a:t> </a:t>
            </a:r>
            <a:r>
              <a:rPr lang="ru-RU" sz="1800" spc="-20" dirty="0">
                <a:latin typeface="Times New Roman" panose="02020603050405020304" pitchFamily="18" charset="0"/>
                <a:cs typeface="Times New Roman" panose="02020603050405020304" pitchFamily="18" charset="0"/>
              </a:rPr>
              <a:t>улучшению</a:t>
            </a:r>
            <a:r>
              <a:rPr lang="ru-RU" sz="1800" spc="50" dirty="0">
                <a:latin typeface="Times New Roman" panose="02020603050405020304" pitchFamily="18" charset="0"/>
                <a:cs typeface="Times New Roman" panose="02020603050405020304" pitchFamily="18" charset="0"/>
              </a:rPr>
              <a:t> его </a:t>
            </a:r>
            <a:r>
              <a:rPr lang="ru-RU" sz="1800" spc="-10" dirty="0">
                <a:latin typeface="Times New Roman" panose="02020603050405020304" pitchFamily="18" charset="0"/>
                <a:cs typeface="Times New Roman" panose="02020603050405020304" pitchFamily="18" charset="0"/>
              </a:rPr>
              <a:t>благосостояния</a:t>
            </a:r>
            <a:r>
              <a:rPr lang="ru-RU" sz="1800" spc="-4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a:t>
            </a:r>
            <a:r>
              <a:rPr lang="ru-RU" sz="1800" spc="5" dirty="0">
                <a:latin typeface="Times New Roman" panose="02020603050405020304" pitchFamily="18" charset="0"/>
                <a:cs typeface="Times New Roman" panose="02020603050405020304" pitchFamily="18" charset="0"/>
              </a:rPr>
              <a:t> </a:t>
            </a:r>
            <a:r>
              <a:rPr lang="ru-RU" sz="1800" spc="-5" dirty="0">
                <a:latin typeface="Times New Roman" panose="02020603050405020304" pitchFamily="18" charset="0"/>
                <a:cs typeface="Times New Roman" panose="02020603050405020304" pitchFamily="18" charset="0"/>
              </a:rPr>
              <a:t>повышению </a:t>
            </a:r>
            <a:r>
              <a:rPr lang="ru-RU" sz="1800" dirty="0">
                <a:latin typeface="Times New Roman" panose="02020603050405020304" pitchFamily="18" charset="0"/>
                <a:cs typeface="Times New Roman" panose="02020603050405020304" pitchFamily="18" charset="0"/>
              </a:rPr>
              <a:t> </a:t>
            </a:r>
            <a:r>
              <a:rPr lang="ru-RU" sz="1800" spc="-5" dirty="0">
                <a:latin typeface="Times New Roman" panose="02020603050405020304" pitchFamily="18" charset="0"/>
                <a:cs typeface="Times New Roman" panose="02020603050405020304" pitchFamily="18" charset="0"/>
              </a:rPr>
              <a:t>качества</a:t>
            </a:r>
            <a:r>
              <a:rPr lang="ru-RU" sz="1800" spc="-55"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жизни.</a:t>
            </a:r>
          </a:p>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Поскольку финансовое образование – это долгосрочный процесс, включение его в учебные программы должно начинаться в школьном возрасте. Необходимость и целесообразность такого подхода к обучению обусловлена тем, что:</a:t>
            </a:r>
          </a:p>
          <a:p>
            <a:pPr marL="0" lvl="0" indent="363538" algn="just">
              <a:lnSpc>
                <a:spcPct val="85000"/>
              </a:lnSpc>
              <a:spcBef>
                <a:spcPts val="0"/>
              </a:spcBef>
              <a:spcAft>
                <a:spcPts val="0"/>
              </a:spcAft>
              <a:buNone/>
              <a:tabLst>
                <a:tab pos="450215" algn="l"/>
              </a:tabLst>
            </a:pPr>
            <a:r>
              <a:rPr lang="ru-RU" sz="1850" spc="-10" dirty="0">
                <a:solidFill>
                  <a:schemeClr val="tx1"/>
                </a:solidFill>
                <a:latin typeface="Times New Roman" panose="02020603050405020304" pitchFamily="18" charset="0"/>
                <a:cs typeface="Times New Roman" panose="02020603050405020304" pitchFamily="18" charset="0"/>
              </a:rPr>
              <a:t>- в школьном возрасте возможно охватить обучением все слои населения независимо от социального и материального положения, что позволяет заложить основы знаний и навыков в масштабе целого поколения;</a:t>
            </a:r>
          </a:p>
          <a:p>
            <a:pPr marL="0" lvl="0" indent="363538" algn="just">
              <a:lnSpc>
                <a:spcPct val="85000"/>
              </a:lnSpc>
              <a:spcBef>
                <a:spcPts val="0"/>
              </a:spcBef>
              <a:spcAft>
                <a:spcPts val="0"/>
              </a:spcAft>
              <a:buNone/>
              <a:tabLst>
                <a:tab pos="450215" algn="l"/>
              </a:tabLst>
            </a:pPr>
            <a:r>
              <a:rPr lang="ru-RU" sz="1850" spc="-10" dirty="0">
                <a:solidFill>
                  <a:schemeClr val="tx1"/>
                </a:solidFill>
                <a:latin typeface="Times New Roman" panose="02020603050405020304" pitchFamily="18" charset="0"/>
                <a:cs typeface="Times New Roman" panose="02020603050405020304" pitchFamily="18" charset="0"/>
              </a:rPr>
              <a:t>- стремительно растет доля учащихся, которые начинают принимать финансовые решения в раннем возрасте (карманные деньги, расходы на мобильный телефон, Интернет и т.д.);</a:t>
            </a:r>
          </a:p>
          <a:p>
            <a:pPr marL="0" lvl="0" indent="363538" algn="just">
              <a:lnSpc>
                <a:spcPct val="85000"/>
              </a:lnSpc>
              <a:spcBef>
                <a:spcPts val="0"/>
              </a:spcBef>
              <a:spcAft>
                <a:spcPts val="0"/>
              </a:spcAft>
              <a:buNone/>
              <a:tabLst>
                <a:tab pos="450215" algn="l"/>
              </a:tabLst>
            </a:pPr>
            <a:r>
              <a:rPr lang="ru-RU" sz="1850" spc="-10" dirty="0">
                <a:solidFill>
                  <a:schemeClr val="tx1"/>
                </a:solidFill>
                <a:latin typeface="Times New Roman" panose="02020603050405020304" pitchFamily="18" charset="0"/>
                <a:cs typeface="Times New Roman" panose="02020603050405020304" pitchFamily="18" charset="0"/>
              </a:rPr>
              <a:t>- именно в школьном возрасте закладываются не только основы культуры, но и стимулы к познанию и образованию на протяжении всей жизни.</a:t>
            </a:r>
          </a:p>
          <a:p>
            <a:pPr marL="0" indent="363538" algn="just">
              <a:lnSpc>
                <a:spcPct val="85000"/>
              </a:lnSpc>
              <a:spcBef>
                <a:spcPts val="0"/>
              </a:spcBef>
              <a:spcAft>
                <a:spcPts val="0"/>
              </a:spcAft>
              <a:buNone/>
            </a:pPr>
            <a:r>
              <a:rPr lang="ru-RU" sz="1850" b="1" spc="-10" dirty="0">
                <a:solidFill>
                  <a:schemeClr val="tx1"/>
                </a:solidFill>
                <a:latin typeface="Times New Roman" panose="02020603050405020304" pitchFamily="18" charset="0"/>
                <a:cs typeface="Times New Roman" panose="02020603050405020304" pitchFamily="18" charset="0"/>
              </a:rPr>
              <a:t>Как сделать это реальностью?</a:t>
            </a:r>
            <a:endParaRPr lang="ru-RU" sz="1850" spc="-10" dirty="0">
              <a:solidFill>
                <a:schemeClr val="tx1"/>
              </a:solidFill>
              <a:latin typeface="Times New Roman" panose="02020603050405020304" pitchFamily="18" charset="0"/>
              <a:cs typeface="Times New Roman" panose="02020603050405020304" pitchFamily="18" charset="0"/>
            </a:endParaRPr>
          </a:p>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Еще в 2010 году ОЭСР разработала рекомендации по включению финансового образования в школьные программы «Рекомендации ОЭСР по финансовому образованию в школах и принципы формирования учебных программ для такого образования» </a:t>
            </a:r>
            <a:r>
              <a:rPr lang="en-US" sz="1850" spc="-10" dirty="0">
                <a:solidFill>
                  <a:schemeClr val="tx1"/>
                </a:solidFill>
                <a:latin typeface="Times New Roman" panose="02020603050405020304" pitchFamily="18" charset="0"/>
                <a:cs typeface="Times New Roman" panose="02020603050405020304" pitchFamily="18" charset="0"/>
                <a:hlinkClick r:id="rId2"/>
              </a:rPr>
              <a:t>http://www.oecd.org/financial/education/globalpartnerships/cis/Youth-Policy-Handbook-on-Financial-Education-CIS-RUS.pdf</a:t>
            </a:r>
            <a:r>
              <a:rPr lang="ru-RU" sz="1850" spc="-10" dirty="0">
                <a:solidFill>
                  <a:schemeClr val="tx1"/>
                </a:solidFill>
                <a:latin typeface="Times New Roman" panose="02020603050405020304" pitchFamily="18" charset="0"/>
                <a:cs typeface="Times New Roman" panose="02020603050405020304" pitchFamily="18" charset="0"/>
              </a:rPr>
              <a:t> </a:t>
            </a:r>
          </a:p>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В 2013 году лидеры Группы двадцати призвали ОЭСР разработать рамку базовых компетенций по финансовой грамотности для молодежи и для взрослого населения. Эта рамка была разработана в качестве базовой точки для всех сторон, заинтересованных в развитии финансовой грамотности. Она сосредоточена на ряде ключевых компетенций, которые являются актуальными в странах и целевых группах, что делает ее ценным средством осуществления политики, независимо от национальных факторов, таких как уровень экономического развития или существование национальной стратегии финансового образования.</a:t>
            </a:r>
            <a:endParaRPr lang="ru-RU" sz="1850" spc="-1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3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0D21D-9A5B-4C6D-B946-3C8CC86ED3C3}"/>
              </a:ext>
            </a:extLst>
          </p:cNvPr>
          <p:cNvSpPr txBox="1"/>
          <p:nvPr/>
        </p:nvSpPr>
        <p:spPr>
          <a:xfrm>
            <a:off x="152400" y="381000"/>
            <a:ext cx="5410200" cy="5684505"/>
          </a:xfrm>
          <a:prstGeom prst="rect">
            <a:avLst/>
          </a:prstGeom>
          <a:noFill/>
        </p:spPr>
        <p:txBody>
          <a:bodyPr wrap="square">
            <a:spAutoFit/>
          </a:bodyPr>
          <a:lstStyle/>
          <a:p>
            <a:pPr indent="450215" algn="just">
              <a:lnSpc>
                <a:spcPct val="97000"/>
              </a:lnSpc>
              <a:spcAft>
                <a:spcPts val="800"/>
              </a:spcAft>
            </a:pPr>
            <a:r>
              <a:rPr lang="ru-RU" sz="1900" b="1" i="1" spc="-10" dirty="0">
                <a:effectLst/>
                <a:latin typeface="Times New Roman" panose="02020603050405020304" pitchFamily="18" charset="0"/>
                <a:ea typeface="Calibri" panose="020F0502020204030204" pitchFamily="34" charset="0"/>
                <a:cs typeface="Times New Roman" panose="02020603050405020304" pitchFamily="18" charset="0"/>
              </a:rPr>
              <a:t>В ходе образовательной деятельности учителю начальных классов необходимо:</a:t>
            </a:r>
            <a:endParaRPr lang="ru-RU"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рассказать о видах денег, объяснить, что бывают деньги наличные и безналичные;</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объяснить, откуда в семье берутся деньги, то есть какие существуют источники поступления денег;</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научить детей договариваться с родителями о покупке желаемых им благ при понимании ограниченности денежных средств, которыми располагают родители;</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объяснить, на что тратятся семейные доходы и почему у семей возникают либо сбережения, либо долги;</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объяснить на понятийном и арифметическом уровне невозможность для семьи тратить денег больше, чем она получает доходов и имеет сбережений.</a:t>
            </a:r>
          </a:p>
        </p:txBody>
      </p:sp>
      <p:sp>
        <p:nvSpPr>
          <p:cNvPr id="5" name="TextBox 4">
            <a:extLst>
              <a:ext uri="{FF2B5EF4-FFF2-40B4-BE49-F238E27FC236}">
                <a16:creationId xmlns:a16="http://schemas.microsoft.com/office/drawing/2014/main" id="{375C6BE9-92A9-4522-8E51-704B1CE14C19}"/>
              </a:ext>
            </a:extLst>
          </p:cNvPr>
          <p:cNvSpPr txBox="1"/>
          <p:nvPr/>
        </p:nvSpPr>
        <p:spPr>
          <a:xfrm>
            <a:off x="6096000" y="356937"/>
            <a:ext cx="5715000" cy="5581913"/>
          </a:xfrm>
          <a:prstGeom prst="rect">
            <a:avLst/>
          </a:prstGeom>
          <a:noFill/>
        </p:spPr>
        <p:txBody>
          <a:bodyPr wrap="square">
            <a:spAutoFit/>
          </a:bodyPr>
          <a:lstStyle/>
          <a:p>
            <a:pPr marL="285750" indent="450215" algn="just">
              <a:lnSpc>
                <a:spcPct val="97000"/>
              </a:lnSpc>
              <a:spcBef>
                <a:spcPts val="600"/>
              </a:spcBef>
              <a:spcAft>
                <a:spcPts val="0"/>
              </a:spcAft>
            </a:pPr>
            <a:r>
              <a:rPr lang="ru-RU" sz="1900" b="1" i="1" spc="-10" dirty="0">
                <a:effectLst/>
                <a:latin typeface="Times New Roman" panose="02020603050405020304" pitchFamily="18" charset="0"/>
                <a:ea typeface="SimSun" panose="02010600030101010101" pitchFamily="2" charset="-122"/>
              </a:rPr>
              <a:t>В результате освоения учебного материала по финансовой грамотности у учащихся начальной школы должны быть сформированы умения</a:t>
            </a:r>
            <a:r>
              <a:rPr lang="ru-RU" sz="1900" b="1" dirty="0">
                <a:effectLst/>
                <a:latin typeface="Times New Roman" panose="02020603050405020304" pitchFamily="18" charset="0"/>
                <a:ea typeface="SimSun" panose="02010600030101010101" pitchFamily="2" charset="-122"/>
              </a:rPr>
              <a:t>:</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произвести безналичный платеж, внеся денежные купюры в платежный терминал;</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аргументированно обосновать целесообразность приобретения желаемого блага в условиях ограниченности семейного бюджета;</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научить детей договариваться с родителями о покупке желаемых им благ при понимании ограниченности денежных средств, которыми располагают родители;</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понимать, что у семьи бывают расходы обязательные и неотложные, а бывают желательные, но не обязательные;</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замечать в жизни семьи возможности для сокращения расходов и увеличения сбережений.</a:t>
            </a:r>
          </a:p>
        </p:txBody>
      </p:sp>
    </p:spTree>
    <p:extLst>
      <p:ext uri="{BB962C8B-B14F-4D97-AF65-F5344CB8AC3E}">
        <p14:creationId xmlns:p14="http://schemas.microsoft.com/office/powerpoint/2010/main" val="185916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E804E-7613-452A-85A6-E982F6F79094}"/>
              </a:ext>
            </a:extLst>
          </p:cNvPr>
          <p:cNvSpPr txBox="1"/>
          <p:nvPr/>
        </p:nvSpPr>
        <p:spPr>
          <a:xfrm>
            <a:off x="0" y="0"/>
            <a:ext cx="12192000" cy="6684907"/>
          </a:xfrm>
          <a:prstGeom prst="rect">
            <a:avLst/>
          </a:prstGeom>
          <a:noFill/>
        </p:spPr>
        <p:txBody>
          <a:bodyPr wrap="square">
            <a:spAutoFit/>
          </a:bodyPr>
          <a:lstStyle/>
          <a:p>
            <a:pPr indent="450215" algn="just">
              <a:lnSpc>
                <a:spcPct val="90000"/>
              </a:lnSpc>
            </a:pPr>
            <a:r>
              <a:rPr lang="ru-RU" sz="17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качестве учебно-методического обеспечения </a:t>
            </a:r>
            <a:r>
              <a:rPr lang="ru-RU" sz="17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рекомендуется использовать УМК «Введение в финансовую грамотность» для начальной школы, разработанный ФГБНУ ИСРО РАО по заказу Банка России в соответствии ФГОС НОО и примерной основной образовательной программой начального общего образования.</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90000"/>
              </a:lnSpc>
            </a:pPr>
            <a:r>
              <a:rPr lang="ru-RU" sz="17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УМК предусматривает возможность встраивания содержащихся в нем тем по финансовой грамотности в уроки по таким предметам, как «Окружающий мир», «Математика» и «Технология», а из предложенных учебных материалов учитель может составить как сценарий целого урока, так и его фрагмент.</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90000"/>
              </a:lnSpc>
            </a:pP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Содержательно, УМК включает в себя:</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учебное пособие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д.р</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под общ. ред. Е.Л. Рутковской. – Москва: Издательство «Интеллект-Центр», 2020. – 96 с. – </a:t>
            </a: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https://fincult.info/upload/iblock/c2e/Uchebnoe_posobie.pdf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Методические рекомендации для учителей начальной школы к учебно-методическому комплексу «Введение в финансовую грамотность»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Е.С. Королькова, А.А. Козлова и др.]; под общ. ред. Е.Л. Рутковской. – Москва: Издательство «Интеллект-Центр», 2020. – 56 с.  –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https://fincult.info/upload/iblock/2a8/Metodicheskie_rekomendatsii.pdf</a:t>
            </a:r>
            <a:endPar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практикум к учебному пособию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др.; стихи М.А. Лангер]; под общ. ред. Е.Л. Рутковской. – Москва: Издательство «Интеллект-Центр», 2020. – 72 с. </a:t>
            </a: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https://fincult.info/upload/iblock/091/Praktikum.pdf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рабочая тетрадь 1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стихи М.А. Лангер]; под общ. ред. Е.Л. Рутковской. – Москва: Издательство «Интеллект-Центр», 2020. – 20 с. – </a:t>
            </a: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https://fincult.info/upload/iblock/fff/Rabochaya_tetrad_1_kl.pdf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рабочая тетрадь 2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др.]; под общ. ред. Е.Л. Рутковской. – Москва: Издательство «Интеллект-Центр», 2020. – 28 с.  –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https://fincult.info/upload/iblock/0a5/Rabochaya_tetrad_2_kl.pdf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рабочая тетрадь 3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др.; стихи М.А. Лангер]; под общ. ред. Е.Л. Рутковской. – Москва: Издательство «Интеллект-Центр», 2020. – 24 с. –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https://fincult.info/upload/iblock/73f/Rabochaya_tetrad_3_kl.pdf</a:t>
            </a:r>
            <a:endPar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effectLst/>
                <a:latin typeface="Times New Roman" panose="02020603050405020304" pitchFamily="18" charset="0"/>
                <a:ea typeface="Calibri" panose="020F0502020204030204" pitchFamily="34" charset="0"/>
                <a:cs typeface="Times New Roman" panose="02020603050405020304" pitchFamily="18" charset="0"/>
              </a:rPr>
              <a:t>Введение в финансовую грамотность: рабочая тетрадь 4 для начальной школы / [Е.Л. Рутковская, А.В. </a:t>
            </a:r>
            <a:r>
              <a:rPr lang="ru-RU" sz="1700" spc="-20" dirty="0" err="1">
                <a:effectLst/>
                <a:latin typeface="Times New Roman" panose="02020603050405020304" pitchFamily="18" charset="0"/>
                <a:ea typeface="Calibri" panose="020F0502020204030204" pitchFamily="34" charset="0"/>
                <a:cs typeface="Times New Roman" panose="02020603050405020304" pitchFamily="18" charset="0"/>
              </a:rPr>
              <a:t>Половникова</a:t>
            </a:r>
            <a:r>
              <a:rPr lang="ru-RU" sz="1700" spc="-20" dirty="0">
                <a:effectLst/>
                <a:latin typeface="Times New Roman" panose="02020603050405020304" pitchFamily="18" charset="0"/>
                <a:ea typeface="Calibri" panose="020F0502020204030204" pitchFamily="34" charset="0"/>
                <a:cs typeface="Times New Roman" panose="02020603050405020304" pitchFamily="18" charset="0"/>
              </a:rPr>
              <a:t>, А.А. Козлова и др.]; под общ. ред. Е.Л. Рутковской. – Москва: Издательство «Интеллект-Центр», 2020. – 28 с. – </a:t>
            </a:r>
            <a:r>
              <a:rPr lang="ru-RU" sz="1700" u="sng" spc="-2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https://fincult.info/upload/iblock/4ab/Rabochaya_tetrad_4_kl.pdf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25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150CE-6DB0-4AB0-845C-968C76E74FE9}"/>
              </a:ext>
            </a:extLst>
          </p:cNvPr>
          <p:cNvSpPr txBox="1"/>
          <p:nvPr/>
        </p:nvSpPr>
        <p:spPr>
          <a:xfrm>
            <a:off x="0" y="141946"/>
            <a:ext cx="12192000" cy="6574107"/>
          </a:xfrm>
          <a:prstGeom prst="rect">
            <a:avLst/>
          </a:prstGeom>
          <a:noFill/>
        </p:spPr>
        <p:txBody>
          <a:bodyPr wrap="square">
            <a:spAutoFit/>
          </a:bodyPr>
          <a:lstStyle/>
          <a:p>
            <a:pPr indent="450215" algn="just">
              <a:lnSpc>
                <a:spcPct val="90000"/>
              </a:lnSpc>
            </a:pPr>
            <a:r>
              <a:rPr lang="ru-RU"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Также можно использовать </a:t>
            </a:r>
            <a:r>
              <a:rPr lang="ru-RU"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материалы учебного курса по финансовой грамотности для учащихся 2-3 классов – </a:t>
            </a:r>
            <a:r>
              <a:rPr lang="ru-RU"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https://fmc.hse.ru/2-3forms</a:t>
            </a:r>
            <a:r>
              <a:rPr lang="ru-RU"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4 классов – </a:t>
            </a:r>
            <a:r>
              <a:rPr lang="ru-RU"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https://fmc.hse.ru/4forms</a:t>
            </a:r>
            <a:r>
              <a:rPr lang="ru-RU"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подготовленные в рамках совместного проекта Министерства финансов 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учебная программа.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32 с.</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Федин С.Н. Финансовая грамотность: материалы для учащихся.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В 2 ч. Ч. 1. – М.: ВАКО, 2020. – 112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Федин С.Н. Финансовая грамотность: материалы для учащихся.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В 2 ч. Ч. 2. – М.: ВАКО, 2020. – 80 с</a:t>
            </a:r>
            <a:r>
              <a:rPr lang="ru-RU"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методические рекомендации для учителя.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112 с.</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материалы для родителей.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48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рабочая тетрадь.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64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учебная программа. 4 класс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32 с. </a:t>
            </a: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Гловели</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Г.Д.,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материалы для учащихся.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112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методические рекомендации для учителя.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120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материалы для родителей.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48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 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 Е. Финансовая грамотность: рабочая тетрадь.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56 с.</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89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ГОС ООО">
            <a:extLst>
              <a:ext uri="{FF2B5EF4-FFF2-40B4-BE49-F238E27FC236}">
                <a16:creationId xmlns:a16="http://schemas.microsoft.com/office/drawing/2014/main" id="{D1792384-4AAD-4CA5-A934-38AED8EBB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6" y="198275"/>
            <a:ext cx="3810000" cy="2076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F6BF71-0333-450E-AF60-48087518F1B0}"/>
              </a:ext>
            </a:extLst>
          </p:cNvPr>
          <p:cNvSpPr txBox="1"/>
          <p:nvPr/>
        </p:nvSpPr>
        <p:spPr>
          <a:xfrm>
            <a:off x="4082715" y="415847"/>
            <a:ext cx="7848600" cy="1793953"/>
          </a:xfrm>
          <a:prstGeom prst="rect">
            <a:avLst/>
          </a:prstGeom>
          <a:noFill/>
        </p:spPr>
        <p:txBody>
          <a:bodyPr wrap="square">
            <a:spAutoFit/>
          </a:bodyPr>
          <a:lstStyle/>
          <a:p>
            <a:pPr indent="457200" algn="just">
              <a:lnSpc>
                <a:spcPct val="97000"/>
              </a:lnSpc>
              <a:spcAft>
                <a:spcPts val="800"/>
              </a:spcAft>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К концу обучения средней школы обучающиеся могут достигнуть возраста 14 лет. Подросткам этого возраста в Российской Федерации разрешается работать по найму, а банки могут выдавать им дебетовые карты. В связи с этим школьникам данной возрастной группы необходимо получить знания и выработать умения, которые позволят решать более широкий круг финансовых задач.</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471F0CB-F53B-47A7-A88E-9AAECB8FFB1B}"/>
              </a:ext>
            </a:extLst>
          </p:cNvPr>
          <p:cNvSpPr txBox="1"/>
          <p:nvPr/>
        </p:nvSpPr>
        <p:spPr>
          <a:xfrm>
            <a:off x="88231" y="2339649"/>
            <a:ext cx="11835063" cy="4355167"/>
          </a:xfrm>
          <a:prstGeom prst="rect">
            <a:avLst/>
          </a:prstGeom>
          <a:noFill/>
        </p:spPr>
        <p:txBody>
          <a:bodyPr wrap="square">
            <a:spAutoFit/>
          </a:bodyPr>
          <a:lstStyle/>
          <a:p>
            <a:pPr indent="450215" algn="just">
              <a:lnSpc>
                <a:spcPct val="97000"/>
              </a:lnSpc>
            </a:pPr>
            <a:r>
              <a:rPr lang="ru-RU" sz="1900" b="1" spc="-10" dirty="0">
                <a:latin typeface="Times New Roman" panose="02020603050405020304" pitchFamily="18" charset="0"/>
                <a:cs typeface="Times New Roman" panose="02020603050405020304" pitchFamily="18" charset="0"/>
              </a:rPr>
              <a:t>ФГОС ООО </a:t>
            </a:r>
            <a:r>
              <a:rPr lang="ru-RU" sz="1900" spc="-10" dirty="0">
                <a:latin typeface="Times New Roman" panose="02020603050405020304" pitchFamily="18" charset="0"/>
                <a:cs typeface="Times New Roman" panose="02020603050405020304" pitchFamily="18" charset="0"/>
              </a:rPr>
              <a:t>ставит задачу приобретения обучающимися «теоретических знаний и опыта их применения для адекватной ориентации в окружающем мире, выработки способов адаптации в нем, формирования собственной активной позиции в общественной жизни».</a:t>
            </a:r>
          </a:p>
          <a:p>
            <a:pPr indent="450215" algn="just">
              <a:lnSpc>
                <a:spcPct val="97000"/>
              </a:lnSpc>
            </a:pP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ФГОС ООО содержит ряд требований к образовательным результатам, которые могут успешно достигаться в рамках изучения вопросов финансовой грамотности </a:t>
            </a:r>
            <a:r>
              <a:rPr lang="ru-RU" sz="1900" i="1" spc="-10" dirty="0">
                <a:effectLst/>
                <a:latin typeface="Times New Roman" panose="02020603050405020304" pitchFamily="18" charset="0"/>
                <a:ea typeface="Calibri" panose="020F0502020204030204" pitchFamily="34" charset="0"/>
                <a:cs typeface="Times New Roman" panose="02020603050405020304" pitchFamily="18" charset="0"/>
              </a:rPr>
              <a:t>на уроках математики и информатики, истории и географии, обществознания, русской и зарубежной литературы, ОБЖ.</a:t>
            </a:r>
            <a:endParaRPr lang="ru-RU" sz="1900"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7000"/>
              </a:lnSpc>
            </a:pP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ФГОС ООО фиксирует среди </a:t>
            </a:r>
            <a:r>
              <a:rPr lang="ru-RU" sz="1900" b="1" spc="-10" dirty="0">
                <a:effectLst/>
                <a:latin typeface="Times New Roman" panose="02020603050405020304" pitchFamily="18" charset="0"/>
                <a:ea typeface="Calibri" panose="020F0502020204030204" pitchFamily="34" charset="0"/>
                <a:cs typeface="Times New Roman" panose="02020603050405020304" pitchFamily="18" charset="0"/>
              </a:rPr>
              <a:t>основных характеристик выпускника («портрет выпускника школы»)</a:t>
            </a: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 следующие:</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осознающий себя личностью, социально активный, уважающий закон и правопорядок, осознающий ответственность перед семьей, обществом, государством, человечеством;</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осознанно выполняющий и пропагандирующий правила здорового, безопасного и экологически целесообразного образа жизни;</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подготовленный к осознанному выбору профессии, понимающий значение профессиональной деятельности для человека и общества.</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1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E895BD-4F96-4103-AC27-1FB4C79B55C8}"/>
              </a:ext>
            </a:extLst>
          </p:cNvPr>
          <p:cNvSpPr txBox="1"/>
          <p:nvPr/>
        </p:nvSpPr>
        <p:spPr>
          <a:xfrm>
            <a:off x="228600" y="266596"/>
            <a:ext cx="7010400" cy="6324808"/>
          </a:xfrm>
          <a:prstGeom prst="rect">
            <a:avLst/>
          </a:prstGeom>
          <a:noFill/>
        </p:spPr>
        <p:txBody>
          <a:bodyPr wrap="square">
            <a:spAutoFit/>
          </a:bodyPr>
          <a:lstStyle/>
          <a:p>
            <a:pPr indent="457200" algn="just">
              <a:lnSpc>
                <a:spcPct val="90000"/>
              </a:lnSpc>
            </a:pPr>
            <a:r>
              <a:rPr lang="ru-RU" sz="1800" b="1" i="1" spc="-10" dirty="0">
                <a:effectLst/>
                <a:latin typeface="Times New Roman" panose="02020603050405020304" pitchFamily="18" charset="0"/>
                <a:ea typeface="Times New Roman" panose="02020603050405020304" pitchFamily="18" charset="0"/>
                <a:cs typeface="Times New Roman" panose="02020603050405020304" pitchFamily="18" charset="0"/>
              </a:rPr>
              <a:t>В ходе образовательной деятельности учителю 5-6 классов необходимо:</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объяснить (более развернуто, чем в начальной школе) устройство денежного хозяйства и помочь понять, что деньги — это символический инструмент и что ценность денег как средства платежа может меняться со временем под влиянием инфляции</a:t>
            </a:r>
            <a:r>
              <a:rPr lang="ru-RU" sz="1800" i="1" spc="-10"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помочь сформировать представление о разнообразии источников семейных доходов и объяснить роль трудовых заработков как основного источника доходов российских семей;</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объяснить полезность регулярного контроля семейных расходов, а также значимость различных статей семейных расходов и их доли в бюджете семьи;</a:t>
            </a: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показать целесообразность построения семейного бюджета как способа разумного управления доходами и расходами семьи; </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помочь осознать возможность возникновения в жизни особенно сложных ситуаций (рождение ребенка, внезапная смерть кормильца, форс-мажорные случаи), которые могут привести к снижению благосостояния; рассказать, как можно смягчить негативные финансовые последствия таких ситуаций с помощью сбережений и страхования;</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объяснить, зачем нужны налоги, почему их надо платить и почему за неуплату налогов строго наказывают;</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рассказать, в каких случаях гражданин России может рассчитывать на социальное пособие, от чего зависит величина пособий, каковы их размеры.</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AA2E8A8E-1134-42E6-B780-B15CB7C0B6D2}"/>
              </a:ext>
            </a:extLst>
          </p:cNvPr>
          <p:cNvSpPr txBox="1"/>
          <p:nvPr/>
        </p:nvSpPr>
        <p:spPr>
          <a:xfrm>
            <a:off x="7315200" y="266596"/>
            <a:ext cx="4648200" cy="5078313"/>
          </a:xfrm>
          <a:prstGeom prst="rect">
            <a:avLst/>
          </a:prstGeom>
          <a:noFill/>
        </p:spPr>
        <p:txBody>
          <a:bodyPr wrap="square">
            <a:spAutoFit/>
          </a:bodyPr>
          <a:lstStyle/>
          <a:p>
            <a:pPr indent="450215" algn="just">
              <a:lnSpc>
                <a:spcPct val="90000"/>
              </a:lnSpc>
            </a:pPr>
            <a:r>
              <a:rPr lang="ru-RU" sz="1800" b="1" i="1" spc="-10" dirty="0">
                <a:solidFill>
                  <a:srgbClr val="000000"/>
                </a:solidFill>
                <a:effectLst/>
                <a:latin typeface="Times New Roman" panose="02020603050405020304" pitchFamily="18" charset="0"/>
                <a:ea typeface="Times New Roman" panose="02020603050405020304" pitchFamily="18" charset="0"/>
              </a:rPr>
              <a:t>В результате освоения учебного материала по финансовой грамотности у учащихся 5-6 классов должны быть сформированы умения</a:t>
            </a:r>
            <a:r>
              <a:rPr lang="ru-RU" sz="1800" i="1" spc="-10" dirty="0">
                <a:solidFill>
                  <a:srgbClr val="000000"/>
                </a:solidFill>
                <a:effectLst/>
                <a:latin typeface="Times New Roman" panose="02020603050405020304" pitchFamily="18" charset="0"/>
                <a:ea typeface="Times New Roman" panose="02020603050405020304" pitchFamily="18" charset="0"/>
              </a:rPr>
              <a:t>: </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воспринимать информацию о росте цен как факторе, влияющем на благосостояние семьи </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понимать причины различий в заработках и уровнях благосостояния семей;</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участвовать в обсуждении очередности и размеров семейных расходов, а также фиксировать, на что тратятся получаемые от родителей карманные деньги;</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составлять на бумаге или с помощью компьютера простейший бюджет семьи;</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понимать информацию на сайтах страховых компаний;</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проверить на сайте налоговой службы наличие налоговой задолженности членов семьи.</a:t>
            </a:r>
            <a:endParaRPr lang="ru-RU" sz="1600" dirty="0">
              <a:solidFill>
                <a:srgbClr val="000000"/>
              </a:solidFill>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268358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0C59F-FCC6-4C4D-939B-E3D65078502C}"/>
              </a:ext>
            </a:extLst>
          </p:cNvPr>
          <p:cNvSpPr txBox="1"/>
          <p:nvPr/>
        </p:nvSpPr>
        <p:spPr>
          <a:xfrm>
            <a:off x="342900" y="141946"/>
            <a:ext cx="11506200" cy="6574107"/>
          </a:xfrm>
          <a:prstGeom prst="rect">
            <a:avLst/>
          </a:prstGeom>
          <a:noFill/>
        </p:spPr>
        <p:txBody>
          <a:bodyPr wrap="square">
            <a:spAutoFit/>
          </a:bodyPr>
          <a:lstStyle/>
          <a:p>
            <a:pPr indent="457200" algn="just">
              <a:lnSpc>
                <a:spcPct val="90000"/>
              </a:lnSpc>
            </a:pPr>
            <a:r>
              <a:rPr lang="ru-RU" sz="1800" b="1" i="1" spc="-10" dirty="0">
                <a:effectLst/>
                <a:latin typeface="Times New Roman" panose="02020603050405020304" pitchFamily="18" charset="0"/>
                <a:ea typeface="Times New Roman" panose="02020603050405020304" pitchFamily="18" charset="0"/>
                <a:cs typeface="Times New Roman" panose="02020603050405020304" pitchFamily="18" charset="0"/>
              </a:rPr>
              <a:t>В ходе образовательной деятельности учителю 7-9 классов необходимо:</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объяснить устройство денежного хозяйства страны, чтобы школьники понимали, как в современной экономике осуществляется эмиссия денег, кем и как определяется количество денег, которое обращается в экономике страны. Подростки должны понимать причины инфляции, как она регулируется государством и влияет на уровень реальных доходов семей;</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необходимости поиска устойчивых источников дохода в своей жизни; факторах, влияющих в России на размер доходов из различных источников;</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объяснить структуру семейных расходов и ее изменение в зависимости от возраста членов семьи и других факторов;</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ознакомить с правилами составления и ведения семейного бюджета и причины возникновения его дефицита и задолженности;</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ознакомить с правилами использование услуг банков и других финансовых организаций для повышения благосостояния семей, а также рисками, с которыми связано использование таких услуг; возможности решения финансовых задач семьи на разных стадиях ее жизненного цикла с помощью программ сбережения и инвестирования семейных средств;</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возможностях повышения своего благосостояния путем создания собственного бизнеса и трудности, которые необходимо преодолеть при выборе такого варианта карьеры; источники средств для создания бизнеса и способы защиты от банкротства;</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типах валют, которые существуют в мире, и возможности использования валютных инструментов, доступных на российском рынке, для защиты семейного бюджета от инфляционных рисков и для накопления сбережений;</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конституционной обязанности граждан уплачивать налоги, различиях в механизмах исчисления налогов, которые могут взиматься с доходов и имущества физических лиц;</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необходимости формировании финансовой подушки безопасности на случай болезни или непредвиденных обстоятельств, пенсионных накоплений, необходимых в преклонном возрасте, а также границы участия государства в решении этих проблем.</a:t>
            </a:r>
            <a:endParaRPr lang="ru-RU"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1516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42826-B180-4055-A2A7-82E4DDAB5925}"/>
              </a:ext>
            </a:extLst>
          </p:cNvPr>
          <p:cNvSpPr txBox="1"/>
          <p:nvPr/>
        </p:nvSpPr>
        <p:spPr>
          <a:xfrm>
            <a:off x="0" y="0"/>
            <a:ext cx="12192000" cy="4829014"/>
          </a:xfrm>
          <a:prstGeom prst="rect">
            <a:avLst/>
          </a:prstGeom>
          <a:noFill/>
        </p:spPr>
        <p:txBody>
          <a:bodyPr wrap="square">
            <a:spAutoFit/>
          </a:bodyPr>
          <a:lstStyle/>
          <a:p>
            <a:pPr indent="450215" algn="just">
              <a:lnSpc>
                <a:spcPct val="90000"/>
              </a:lnSpc>
            </a:pPr>
            <a:r>
              <a:rPr lang="ru-RU" b="1" i="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освоения учебного материала по финансовой грамотности у учащихся 7-9 классов должны быть сформированы умения: </a:t>
            </a:r>
            <a:endPar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усваивать информацию об инфляции из общедоступных источников и учитывать ее при принятии собственных финансовых решений, связанных с расходами и сбережениями;</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сравнивать различные профессии и сферы занятости для оценки потенциала извлечения дохода и роста своего благосостояния на коротком отрезке жизненного пути и в длительной перспективе;</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понимать суть различной значимости и обязательности семейных расходов и необходимость ранжирования очередности и размеров различных видов расходов в зависимости от их значения для обеспечения семейного благополучия;</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составлять бюджет семьи и понимания того, как изменение доходов семьи сказывается на покрытии различных типов семейных расходов;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искать и понимать информацию о финансовых услугах, а также осознание возможных рисков на рынке финансовых услуг;</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выделять круг вопросов, которые надо обдумать при создании своего бизнеса, и типы рисков, такому бизнесу угрожающие;</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понимать значения курсов валют, осознания возможности их колебания в силу влияния многих факторов;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просчитывать, как изменения в структуре и размерах семейных доходов и имущества могут повлиять на величину подлежащих уплате налогов;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рассчитать, как могут быть связаны величины сбережений на протяжении трудоспособного возраста и месячного дохода после окончания трудовой карьеры</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6531358B-0E50-41BC-A2F2-C15C99D1F41B}"/>
              </a:ext>
            </a:extLst>
          </p:cNvPr>
          <p:cNvSpPr txBox="1"/>
          <p:nvPr/>
        </p:nvSpPr>
        <p:spPr>
          <a:xfrm>
            <a:off x="152400" y="5029200"/>
            <a:ext cx="11887200" cy="1505605"/>
          </a:xfrm>
          <a:prstGeom prst="rect">
            <a:avLst/>
          </a:prstGeom>
          <a:noFill/>
        </p:spPr>
        <p:txBody>
          <a:bodyPr wrap="square">
            <a:spAutoFit/>
          </a:bodyPr>
          <a:lstStyle/>
          <a:p>
            <a:pPr indent="450215" algn="just">
              <a:lnSpc>
                <a:spcPct val="85000"/>
              </a:lnSpc>
            </a:pPr>
            <a:r>
              <a:rPr lang="ru-RU" sz="1800" b="1" spc="-10" dirty="0">
                <a:solidFill>
                  <a:srgbClr val="000000"/>
                </a:solidFill>
                <a:latin typeface="Times New Roman" panose="02020603050405020304" pitchFamily="18" charset="0"/>
                <a:cs typeface="Times New Roman" panose="02020603050405020304" pitchFamily="18" charset="0"/>
              </a:rPr>
              <a:t>В качестве учебно-методического обеспечения </a:t>
            </a:r>
            <a:r>
              <a:rPr lang="ru-RU" sz="1800" spc="-10" dirty="0">
                <a:solidFill>
                  <a:srgbClr val="000000"/>
                </a:solidFill>
                <a:latin typeface="Times New Roman" panose="02020603050405020304" pitchFamily="18" charset="0"/>
                <a:cs typeface="Times New Roman" panose="02020603050405020304" pitchFamily="18" charset="0"/>
              </a:rPr>
              <a:t>рекомендуется использовать УМК «Основы финансовой грамотности», разработанный по заказу Банка России в соответствии ФГОС основного общего образования и примерной основной образовательной программой основного общего образования</a:t>
            </a:r>
          </a:p>
          <a:p>
            <a:pPr indent="450215" algn="just">
              <a:lnSpc>
                <a:spcPct val="85000"/>
              </a:lnSpc>
            </a:pPr>
            <a:r>
              <a:rPr lang="ru-RU"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УМК «Основы финансовой грамотности» является составной частью УМК по курсам «Обществознание» и «Экономика». УМК прошел предварительную экспертизу в РАО и может быть использован в образовательной программе основного общего образования.</a:t>
            </a:r>
            <a:endParaRPr lang="ru-RU" dirty="0"/>
          </a:p>
        </p:txBody>
      </p:sp>
    </p:spTree>
    <p:extLst>
      <p:ext uri="{BB962C8B-B14F-4D97-AF65-F5344CB8AC3E}">
        <p14:creationId xmlns:p14="http://schemas.microsoft.com/office/powerpoint/2010/main" val="70849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860B7-6324-4E9A-A865-DAC8517875A9}"/>
              </a:ext>
            </a:extLst>
          </p:cNvPr>
          <p:cNvSpPr txBox="1"/>
          <p:nvPr/>
        </p:nvSpPr>
        <p:spPr>
          <a:xfrm>
            <a:off x="0" y="0"/>
            <a:ext cx="12192000" cy="6771084"/>
          </a:xfrm>
          <a:prstGeom prst="rect">
            <a:avLst/>
          </a:prstGeom>
          <a:noFill/>
        </p:spPr>
        <p:txBody>
          <a:bodyPr wrap="square">
            <a:spAutoFit/>
          </a:bodyPr>
          <a:lstStyle/>
          <a:p>
            <a:pPr indent="450215" algn="just">
              <a:lnSpc>
                <a:spcPct val="80000"/>
              </a:lnSpc>
            </a:pPr>
            <a:r>
              <a:rPr lang="ru-RU" sz="175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Содержательно, УМК включает в себя:</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80000"/>
              </a:lnSpc>
              <a:buFont typeface="Wingdings" panose="05000000000000000000" pitchFamily="2" charset="2"/>
              <a:buChar char="§"/>
            </a:pPr>
            <a:r>
              <a:rPr lang="ru-RU" sz="1750" spc="-20" dirty="0">
                <a:effectLst/>
                <a:latin typeface="Times New Roman" panose="02020603050405020304" pitchFamily="18" charset="0"/>
                <a:ea typeface="Times New Roman" panose="02020603050405020304" pitchFamily="18" charset="0"/>
                <a:cs typeface="Times New Roman" panose="02020603050405020304" pitchFamily="18" charset="0"/>
              </a:rPr>
              <a:t>Чумаченко В.В., Горяев А.П. Основы финансовой грамотности: учебное пособие. 8-9 классы. – 4-е изд. – М. «Просвещение», 2019. – 272 с.</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80000"/>
              </a:lnSpc>
              <a:buFont typeface="Wingdings" panose="05000000000000000000" pitchFamily="2" charset="2"/>
              <a:buChar char="§"/>
            </a:pPr>
            <a:r>
              <a:rPr lang="ru-RU" sz="1750" spc="-20" dirty="0">
                <a:effectLst/>
                <a:latin typeface="Times New Roman" panose="02020603050405020304" pitchFamily="18" charset="0"/>
                <a:ea typeface="Times New Roman" panose="02020603050405020304" pitchFamily="18" charset="0"/>
                <a:cs typeface="Times New Roman" panose="02020603050405020304" pitchFamily="18" charset="0"/>
              </a:rPr>
              <a:t>Чумаченко В.В., Горяев А.П. Основы финансовой грамотности: методические рекомендации. 8-9 классы. – М. «Просвещение», 2019. – 112 с.</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80000"/>
              </a:lnSpc>
              <a:buFont typeface="Wingdings" panose="05000000000000000000" pitchFamily="2" charset="2"/>
              <a:buChar char="§"/>
            </a:pPr>
            <a:r>
              <a:rPr lang="ru-RU" sz="1750" spc="-20" dirty="0">
                <a:effectLst/>
                <a:latin typeface="Times New Roman" panose="02020603050405020304" pitchFamily="18" charset="0"/>
                <a:ea typeface="Times New Roman" panose="02020603050405020304" pitchFamily="18" charset="0"/>
                <a:cs typeface="Times New Roman" panose="02020603050405020304" pitchFamily="18" charset="0"/>
              </a:rPr>
              <a:t>Чумаченко В.В., Горяев А.П. Основы финансовой грамотности: рабочая тетрадь. 8-9 классы. – М. «Просвещение», 2020. – 64 с.</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80000"/>
              </a:lnSpc>
            </a:pPr>
            <a:r>
              <a:rPr lang="ru-RU" sz="175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Также можно использовать </a:t>
            </a:r>
            <a:r>
              <a:rPr lang="ru-RU" sz="175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материалы учебного курса по финансовой грамотности для учащихся 5-7 классов – </a:t>
            </a:r>
            <a:r>
              <a:rPr lang="ru-RU" sz="1750"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https://fmc.hse.ru/5-7forms </a:t>
            </a:r>
            <a:r>
              <a:rPr lang="ru-RU" sz="175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 8-9 классов – </a:t>
            </a:r>
            <a:r>
              <a:rPr lang="ru-RU" sz="1750"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https://fmc.hse.ru/8-9forms</a:t>
            </a:r>
            <a:r>
              <a:rPr lang="ru-RU" sz="175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5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подготовленные в рамках совместного проекта Министерства финансов 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 грамотность: учебная программа.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Е.А. Вигдорчик, И.В. Липсиц,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М.: ВАКО, 2018. – 40 с.</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Липсиц И.В., Вигдорчик Е.А. Финансовая грамотность: материалы для учащихся.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280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Финансовая грамотность: Методические рекомендации для учителя.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240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Финансовая грамотность: материалы для родителей.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80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Финансовая грамотность: рабочая тетрадь.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160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Лавренова Е.Б., Рязанова О.И., Липсиц И.В. Финансовая грамотность: учебная программа.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32 с. </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Липсиц И.В., Рязанова О.И. Финансовая грамотность: материалы для учащихся.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352 с.</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Рязанова О.И., Липсиц И.В., Лавренова Е.Б. Финансовая грамотность: Методические рекомендации для учителя.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152 с. </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Рязанова О.И., Липсиц И.В., Лавренова Е.Б. Финансовая грамотность: материалы для родителей.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76 с.</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Лавренова Е.Б., Липсиц И.В., Рязанова О.И. Финансовая грамотность: Рабочая тетрадь.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60 с.</a:t>
            </a:r>
          </a:p>
        </p:txBody>
      </p:sp>
    </p:spTree>
    <p:extLst>
      <p:ext uri="{BB962C8B-B14F-4D97-AF65-F5344CB8AC3E}">
        <p14:creationId xmlns:p14="http://schemas.microsoft.com/office/powerpoint/2010/main" val="655762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ГОС СОО(10-11)">
            <a:extLst>
              <a:ext uri="{FF2B5EF4-FFF2-40B4-BE49-F238E27FC236}">
                <a16:creationId xmlns:a16="http://schemas.microsoft.com/office/drawing/2014/main" id="{875E2CE9-8B63-4967-9EC5-4708EA836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1" y="1703630"/>
            <a:ext cx="3192020" cy="1675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285C86-BD6F-48BC-9296-592EACEC72EB}"/>
              </a:ext>
            </a:extLst>
          </p:cNvPr>
          <p:cNvSpPr txBox="1"/>
          <p:nvPr/>
        </p:nvSpPr>
        <p:spPr>
          <a:xfrm>
            <a:off x="3657600" y="1859423"/>
            <a:ext cx="8373619" cy="1408078"/>
          </a:xfrm>
          <a:prstGeom prst="rect">
            <a:avLst/>
          </a:prstGeom>
          <a:noFill/>
        </p:spPr>
        <p:txBody>
          <a:bodyPr wrap="square">
            <a:spAutoFit/>
          </a:bodyPr>
          <a:lstStyle/>
          <a:p>
            <a:pPr indent="457200" algn="just">
              <a:lnSpc>
                <a:spcPct val="90000"/>
              </a:lnSpc>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В связи с тем, что к концу обучения в старшей школе молодые люди начинают взрослую жизнь либо как наемные работники, либо как студенты вузов или СПО, обучение финансовой грамотности на этом этапе должно выходить на уровень, который специалисты ОЭСР именуют </a:t>
            </a:r>
            <a:r>
              <a:rPr lang="ru-RU" sz="1900" i="1" spc="-10" dirty="0">
                <a:effectLst/>
                <a:latin typeface="Times New Roman" panose="02020603050405020304" pitchFamily="18" charset="0"/>
                <a:ea typeface="Times New Roman" panose="02020603050405020304" pitchFamily="18" charset="0"/>
                <a:cs typeface="Times New Roman" panose="02020603050405020304" pitchFamily="18" charset="0"/>
              </a:rPr>
              <a:t>у</a:t>
            </a:r>
            <a:r>
              <a:rPr lang="ru-RU" sz="1900" i="1" spc="-10" dirty="0">
                <a:effectLst/>
                <a:latin typeface="Times New Roman" panose="02020603050405020304" pitchFamily="18" charset="0"/>
                <a:ea typeface="Calibri" panose="020F0502020204030204" pitchFamily="34" charset="0"/>
                <a:cs typeface="Franklin Gothic Book" panose="020B0503020102020204" pitchFamily="34" charset="0"/>
              </a:rPr>
              <a:t>ровнем «полной компетентности». </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1E1717-970D-4785-9879-FAB3A3951700}"/>
              </a:ext>
            </a:extLst>
          </p:cNvPr>
          <p:cNvSpPr txBox="1"/>
          <p:nvPr/>
        </p:nvSpPr>
        <p:spPr>
          <a:xfrm>
            <a:off x="28433" y="3276600"/>
            <a:ext cx="12163567" cy="3582519"/>
          </a:xfrm>
          <a:prstGeom prst="rect">
            <a:avLst/>
          </a:prstGeom>
          <a:noFill/>
        </p:spPr>
        <p:txBody>
          <a:bodyPr wrap="square">
            <a:spAutoFit/>
          </a:bodyPr>
          <a:lstStyle/>
          <a:p>
            <a:pPr indent="450215" algn="just">
              <a:lnSpc>
                <a:spcPct val="90000"/>
              </a:lnSpc>
            </a:pPr>
            <a:r>
              <a:rPr lang="ru-RU" spc="-10" dirty="0">
                <a:effectLst/>
                <a:latin typeface="Times New Roman" panose="02020603050405020304" pitchFamily="18" charset="0"/>
                <a:ea typeface="Calibri" panose="020F0502020204030204" pitchFamily="34" charset="0"/>
                <a:cs typeface="Times New Roman" panose="02020603050405020304" pitchFamily="18" charset="0"/>
              </a:rPr>
              <a:t>ФГОС СОО содержит ряд требований к образовательным результатам, которые могут успешно достигаться в рамках изучения вопросов финансовой грамотности на </a:t>
            </a:r>
            <a:r>
              <a:rPr lang="ru-RU" i="1" spc="-10" dirty="0">
                <a:effectLst/>
                <a:latin typeface="Times New Roman" panose="02020603050405020304" pitchFamily="18" charset="0"/>
                <a:ea typeface="Calibri" panose="020F0502020204030204" pitchFamily="34" charset="0"/>
                <a:cs typeface="Times New Roman" panose="02020603050405020304" pitchFamily="18" charset="0"/>
              </a:rPr>
              <a:t>уроках математики и информатики, истории и географии, обществознания, экономики и права, русской и зарубежной литературы</a:t>
            </a:r>
            <a:r>
              <a:rPr lang="ru-RU" spc="-1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90000"/>
              </a:lnSpc>
            </a:pPr>
            <a:r>
              <a:rPr lang="ru-RU" spc="-10" dirty="0">
                <a:effectLst/>
                <a:latin typeface="Times New Roman" panose="02020603050405020304" pitchFamily="18" charset="0"/>
                <a:ea typeface="Calibri" panose="020F0502020204030204" pitchFamily="34" charset="0"/>
                <a:cs typeface="Times New Roman" panose="02020603050405020304" pitchFamily="18" charset="0"/>
              </a:rPr>
              <a:t>ФГОС СОО содержит перечень </a:t>
            </a:r>
            <a:r>
              <a:rPr lang="ru-RU" b="1" spc="-10" dirty="0">
                <a:effectLst/>
                <a:latin typeface="Times New Roman" panose="02020603050405020304" pitchFamily="18" charset="0"/>
                <a:ea typeface="Calibri" panose="020F0502020204030204" pitchFamily="34" charset="0"/>
                <a:cs typeface="Times New Roman" panose="02020603050405020304" pitchFamily="18" charset="0"/>
              </a:rPr>
              <a:t>личностных характеристик выпускника – «портрет выпускника школы», </a:t>
            </a:r>
            <a:r>
              <a:rPr lang="ru-RU" spc="-10" dirty="0">
                <a:effectLst/>
                <a:latin typeface="Times New Roman" panose="02020603050405020304" pitchFamily="18" charset="0"/>
                <a:ea typeface="Calibri" panose="020F0502020204030204" pitchFamily="34" charset="0"/>
                <a:cs typeface="Times New Roman" panose="02020603050405020304" pitchFamily="18" charset="0"/>
              </a:rPr>
              <a:t>среди которых зафиксированы следующие характеристики: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креативный и критически мыслящий, активно и целенаправленно познающий мир, осознающий ценность образования и науки, труда и творчества для человека и общества;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владеющий основами научных методов познания окружающего мира; мотивированный на творчество и инновационную деятельность;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готовый к сотрудничеству, способный осуществлять учебно-исследовательскую, проектную и информационно-познавательную деятельность;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осознающий себя личностью, социально активный, уважающий закон и правопорядок, осознающий ответственность перед семьей, обществом, государством, человечеством;</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мотивированный на образование и самообразование в течение всей своей жизни.</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AAB76287-E5DE-4F6E-872C-1AFC39D416D2}"/>
              </a:ext>
            </a:extLst>
          </p:cNvPr>
          <p:cNvSpPr txBox="1"/>
          <p:nvPr/>
        </p:nvSpPr>
        <p:spPr>
          <a:xfrm>
            <a:off x="28433" y="-31675"/>
            <a:ext cx="12135133" cy="1837426"/>
          </a:xfrm>
          <a:prstGeom prst="rect">
            <a:avLst/>
          </a:prstGeom>
          <a:noFill/>
        </p:spPr>
        <p:txBody>
          <a:bodyPr wrap="square">
            <a:spAutoFit/>
          </a:bodyPr>
          <a:lstStyle/>
          <a:p>
            <a:pPr algn="just">
              <a:lnSpc>
                <a:spcPct val="90000"/>
              </a:lnSpc>
            </a:pPr>
            <a:r>
              <a:rPr lang="ru-RU" altLang="ru-RU" dirty="0">
                <a:latin typeface="Times New Roman" panose="02020603050405020304" pitchFamily="18" charset="0"/>
                <a:cs typeface="Times New Roman" panose="02020603050405020304" pitchFamily="18" charset="0"/>
              </a:rPr>
              <a:t>28 декабря 2021 года на заседании Межведомственной координационной комиссии были определены приоритеты развития финансовой грамотности -</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цифровизация образовательных продуктов для всех возрастов, расширение охвата и повышение вовлеченности целевых аудиторий, обеспечение безопасности потребителей финансовых услуг, в том числе их защита от мошеннических схем. В сотрудничестве с Минобрнауки и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Минпросвещения</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продолжится </a:t>
            </a:r>
            <a:r>
              <a:rPr kumimoji="0" lang="ru-RU" altLang="ru-RU" i="0" u="none" strike="noStrike" cap="none" normalizeH="0" baseline="0" dirty="0">
                <a:ln>
                  <a:noFill/>
                </a:ln>
                <a:effectLst/>
                <a:latin typeface="Times New Roman" panose="02020603050405020304" pitchFamily="18" charset="0"/>
                <a:cs typeface="Times New Roman" panose="02020603050405020304" pitchFamily="18" charset="0"/>
              </a:rPr>
              <a:t>внедрение финансовой грамотности в учебные программы</a:t>
            </a:r>
            <a:r>
              <a:rPr kumimoji="0" lang="ru-RU" altLang="ru-RU" b="1" i="0" u="none" strike="noStrike" cap="none" normalizeH="0" baseline="0" dirty="0">
                <a:ln>
                  <a:noFill/>
                </a:ln>
                <a:effectLst/>
                <a:latin typeface="Times New Roman" panose="02020603050405020304" pitchFamily="18" charset="0"/>
                <a:cs typeface="Times New Roman" panose="02020603050405020304" pitchFamily="18" charset="0"/>
              </a:rPr>
              <a:t>. Планируется закрепить преподавание элементов финансовой грамотности в рамках существующих учебных дисциплин для 10–11 классов (с 1 сентября 2022 года оно уже обязательно в 1–9 классах).</a:t>
            </a:r>
            <a:endParaRPr lang="ru-RU" b="1" dirty="0"/>
          </a:p>
        </p:txBody>
      </p:sp>
    </p:spTree>
    <p:extLst>
      <p:ext uri="{BB962C8B-B14F-4D97-AF65-F5344CB8AC3E}">
        <p14:creationId xmlns:p14="http://schemas.microsoft.com/office/powerpoint/2010/main" val="180278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9D27F-1110-4808-86BD-8B3C0B6A383B}"/>
              </a:ext>
            </a:extLst>
          </p:cNvPr>
          <p:cNvSpPr txBox="1"/>
          <p:nvPr/>
        </p:nvSpPr>
        <p:spPr>
          <a:xfrm>
            <a:off x="0" y="-24063"/>
            <a:ext cx="6324600" cy="6920356"/>
          </a:xfrm>
          <a:prstGeom prst="rect">
            <a:avLst/>
          </a:prstGeom>
          <a:noFill/>
        </p:spPr>
        <p:txBody>
          <a:bodyPr wrap="square">
            <a:spAutoFit/>
          </a:bodyPr>
          <a:lstStyle/>
          <a:p>
            <a:pPr indent="457200" algn="just">
              <a:lnSpc>
                <a:spcPct val="85000"/>
              </a:lnSpc>
            </a:pPr>
            <a:r>
              <a:rPr lang="ru-RU" b="1" i="1" spc="-10" dirty="0">
                <a:effectLst/>
                <a:latin typeface="Times New Roman" panose="02020603050405020304" pitchFamily="18" charset="0"/>
                <a:ea typeface="Times New Roman" panose="02020603050405020304" pitchFamily="18" charset="0"/>
                <a:cs typeface="Times New Roman" panose="02020603050405020304" pitchFamily="18" charset="0"/>
              </a:rPr>
              <a:t>В ходе образовательной деятельности учителю 10-11 классов необходимо:</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85000"/>
              </a:lnSpc>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объяснить правила и возможности использования физическими лицами банковских услуг и продуктов как способа повышения своего благосостояния и улучшения управления им;</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рассказать о страховых услугах, которые доступны на рынке России; достоинствах и проблемах различных страховых программ;</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объяснить, что рынок ценных бумаг может рассматриваться в качестве источника дополнительных возможностей повышения семейного благосостояния, но ему сопутствуют риски потери денег;</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рассказать о налоговых обязательствах и льготах для граждан России, а также налоговых и прочих санкциях за уклонение от исполнения обязательств;</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объяснить преимущества и недостатки различных способов сохранения благосостояния в преклонном возрасте и возможности накопления средств с помощью государства и в негосударственных финансовых компаниях для поддержания привычного образа жизни после прекращения активной трудовой деятельности;</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познакомить с правилами создания собственного бизнеса и возможности защиты его от банкротства за счет грамотного управления доходами и расходами фирмы;</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рассказать о рисках, которые сопровождают операции с денежными средствами, а также наиболее распространенные схемы обмана граждан финансовыми мошенниками.</a:t>
            </a:r>
          </a:p>
        </p:txBody>
      </p:sp>
      <p:sp>
        <p:nvSpPr>
          <p:cNvPr id="5" name="TextBox 4">
            <a:extLst>
              <a:ext uri="{FF2B5EF4-FFF2-40B4-BE49-F238E27FC236}">
                <a16:creationId xmlns:a16="http://schemas.microsoft.com/office/drawing/2014/main" id="{5DA6CFD9-641E-4ED5-818F-30E81EA12B07}"/>
              </a:ext>
            </a:extLst>
          </p:cNvPr>
          <p:cNvSpPr txBox="1"/>
          <p:nvPr/>
        </p:nvSpPr>
        <p:spPr>
          <a:xfrm>
            <a:off x="6324600" y="0"/>
            <a:ext cx="5867400" cy="6920356"/>
          </a:xfrm>
          <a:prstGeom prst="rect">
            <a:avLst/>
          </a:prstGeom>
          <a:noFill/>
        </p:spPr>
        <p:txBody>
          <a:bodyPr wrap="square">
            <a:spAutoFit/>
          </a:bodyPr>
          <a:lstStyle/>
          <a:p>
            <a:pPr indent="449580" algn="just">
              <a:lnSpc>
                <a:spcPct val="85000"/>
              </a:lnSpc>
            </a:pPr>
            <a:r>
              <a:rPr lang="ru-RU" b="1" i="1" spc="-10" dirty="0">
                <a:effectLst/>
                <a:latin typeface="Times New Roman" panose="02020603050405020304" pitchFamily="18" charset="0"/>
                <a:ea typeface="Calibri" panose="020F0502020204030204" pitchFamily="34" charset="0"/>
                <a:cs typeface="Times New Roman" panose="02020603050405020304" pitchFamily="18" charset="0"/>
              </a:rPr>
              <a:t>В результате освоения учебного материала по финансовой грамотности у учащихся 10-11 классов должны быть сформированы умения:</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находить и анализировать информацию об условиях банковского обслуживания для принятия рационального решения при выборе банка и круга предоставляемых им услуг;</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выбрать программу страхования, адекватную этапу жизненного цикла, на котором человек находится в данное время;</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понимать смысл предложений, направляемых гражданам различными финансовыми фирмами, и отличать предложения с обычным для фондового рынка уровнем риска от авантюрных или мошеннических предложений, чреватых неизбежными финансовыми потерями;</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предвидеть возникновение у семьи обязательств по уплате налогов и понимание, какие и как могут быть получены льготы по уплате налогов;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сравнивать уровни благосостояния в преклонном возрасте при пассивном и активном управлении своими сбережениями и имуществом для продления периода получения высоких доходов;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составить простейший бизнес-план нового предпринимательского проекта, продумать возможные источники его финансирования, защитить проект при обсуждении в классе;</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различать разумные и жульнические предложения финансовых услуг и финансовых продуктов.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9492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27628" y="536656"/>
          <a:ext cx="11882718" cy="3566160"/>
        </p:xfrm>
        <a:graphic>
          <a:graphicData uri="http://schemas.openxmlformats.org/drawingml/2006/table">
            <a:tbl>
              <a:tblPr firstRow="1" firstCol="1" bandRow="1">
                <a:tableStyleId>{5C22544A-7EE6-4342-B048-85BDC9FD1C3A}</a:tableStyleId>
              </a:tblPr>
              <a:tblGrid>
                <a:gridCol w="2232213">
                  <a:extLst>
                    <a:ext uri="{9D8B030D-6E8A-4147-A177-3AD203B41FA5}">
                      <a16:colId xmlns:a16="http://schemas.microsoft.com/office/drawing/2014/main" val="20000"/>
                    </a:ext>
                  </a:extLst>
                </a:gridCol>
                <a:gridCol w="3402105">
                  <a:extLst>
                    <a:ext uri="{9D8B030D-6E8A-4147-A177-3AD203B41FA5}">
                      <a16:colId xmlns:a16="http://schemas.microsoft.com/office/drawing/2014/main" val="20001"/>
                    </a:ext>
                  </a:extLst>
                </a:gridCol>
                <a:gridCol w="2407024">
                  <a:extLst>
                    <a:ext uri="{9D8B030D-6E8A-4147-A177-3AD203B41FA5}">
                      <a16:colId xmlns:a16="http://schemas.microsoft.com/office/drawing/2014/main" val="20002"/>
                    </a:ext>
                  </a:extLst>
                </a:gridCol>
                <a:gridCol w="3841376">
                  <a:extLst>
                    <a:ext uri="{9D8B030D-6E8A-4147-A177-3AD203B41FA5}">
                      <a16:colId xmlns:a16="http://schemas.microsoft.com/office/drawing/2014/main" val="20003"/>
                    </a:ext>
                  </a:extLst>
                </a:gridCol>
              </a:tblGrid>
              <a:tr h="0">
                <a:tc gridSpan="4">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Базовые финансовые компетенции</a:t>
                      </a:r>
                    </a:p>
                  </a:txBody>
                  <a:tcPr marL="68580" marR="68580" marT="0" marB="0">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А – деньги и сделки</a:t>
                      </a: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Б – планирование и управление финансами</a:t>
                      </a: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В – риск и вознаграждение</a:t>
                      </a: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Г – финансовый ландшафт</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Деньги и валюта</a:t>
                      </a:r>
                    </a:p>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Доход</a:t>
                      </a:r>
                    </a:p>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Платежи, цены и покупки</a:t>
                      </a:r>
                    </a:p>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Финансовые отчеты и контракты</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Составление бюджета</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Управление доходами и расходами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Экономия</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Инвестирование</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Долгосрочное планирование и построение активов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Выход на пенсию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Кредит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Долги и управление долгами</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Определение риска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Сети финансовой безопасности и страховое обеспечение</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Уравновешивание риска и вознаграждения</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Регулирование и защита потребителей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Права и обязанности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Образование, информация и совет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Финансовые продукты и услуги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Аферы и мошенничество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Налоги и государственные расходы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Внешние воздействия</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3" name="Прямоугольник 5"/>
          <p:cNvSpPr>
            <a:spLocks noChangeArrowheads="1"/>
          </p:cNvSpPr>
          <p:nvPr/>
        </p:nvSpPr>
        <p:spPr bwMode="auto">
          <a:xfrm>
            <a:off x="369912" y="49309"/>
            <a:ext cx="114521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1900" b="1" dirty="0">
                <a:solidFill>
                  <a:schemeClr val="tx1"/>
                </a:solidFill>
                <a:latin typeface="Times New Roman" panose="02020603050405020304" pitchFamily="18" charset="0"/>
                <a:cs typeface="Times New Roman" panose="02020603050405020304" pitchFamily="18" charset="0"/>
              </a:rPr>
              <a:t>Таблица 1 – Общая архитектура международной рамка базовых финансовых компетенций</a:t>
            </a:r>
          </a:p>
        </p:txBody>
      </p:sp>
      <p:sp>
        <p:nvSpPr>
          <p:cNvPr id="6" name="Прямоугольник 5"/>
          <p:cNvSpPr>
            <a:spLocks noChangeArrowheads="1"/>
          </p:cNvSpPr>
          <p:nvPr/>
        </p:nvSpPr>
        <p:spPr bwMode="auto">
          <a:xfrm>
            <a:off x="109699" y="4205442"/>
            <a:ext cx="11914094" cy="246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363538" algn="just">
              <a:lnSpc>
                <a:spcPct val="90000"/>
              </a:lnSpc>
              <a:spcBef>
                <a:spcPts val="0"/>
              </a:spcBef>
              <a:spcAft>
                <a:spcPts val="0"/>
              </a:spcAft>
              <a:buNone/>
            </a:pPr>
            <a:r>
              <a:rPr lang="ru-RU" sz="1900" dirty="0">
                <a:solidFill>
                  <a:schemeClr val="tx1"/>
                </a:solidFill>
                <a:latin typeface="Times New Roman" panose="02020603050405020304" pitchFamily="18" charset="0"/>
                <a:cs typeface="Times New Roman" panose="02020603050405020304" pitchFamily="18" charset="0"/>
              </a:rPr>
              <a:t>Термин </a:t>
            </a:r>
            <a:r>
              <a:rPr lang="ru-RU" sz="1900" b="1" dirty="0">
                <a:solidFill>
                  <a:schemeClr val="tx1"/>
                </a:solidFill>
                <a:latin typeface="Times New Roman" panose="02020603050405020304" pitchFamily="18" charset="0"/>
                <a:cs typeface="Times New Roman" panose="02020603050405020304" pitchFamily="18" charset="0"/>
              </a:rPr>
              <a:t>«базовые компетенции», </a:t>
            </a:r>
            <a:r>
              <a:rPr lang="ru-RU" sz="1900" dirty="0">
                <a:solidFill>
                  <a:schemeClr val="tx1"/>
                </a:solidFill>
                <a:latin typeface="Times New Roman" panose="02020603050405020304" pitchFamily="18" charset="0"/>
                <a:cs typeface="Times New Roman" panose="02020603050405020304" pitchFamily="18" charset="0"/>
              </a:rPr>
              <a:t>используемый в рамке, относится к аспектам знаний, моделей поведения и отношений, которые образуют основу для разумного принятия финансовых решений. Они считаются главными, или первичными ключевыми компетенциями в области финансовой грамотности, которые могут быть полезны для человека. Ожидается, что комбинация этих ключевых компетенций, основанная на личных потребностях, а также культурный и экономический контекст дадут возможность лицу поддерживать и улучшать финансовое благополучие. Как и в случае с любым другим навыком, маловероятно, что один человек будет демонстрировать все перечисленные ключевые компетенции, или что ему покажется, что каждый навык одинаково легко приобрести и поддерживать. В связи с этим, необходимо предположить, что необходимые </a:t>
            </a:r>
            <a:r>
              <a:rPr lang="ru-RU" sz="1900" b="1" dirty="0">
                <a:solidFill>
                  <a:schemeClr val="tx1"/>
                </a:solidFill>
                <a:latin typeface="Times New Roman" panose="02020603050405020304" pitchFamily="18" charset="0"/>
                <a:cs typeface="Times New Roman" panose="02020603050405020304" pitchFamily="18" charset="0"/>
              </a:rPr>
              <a:t>ключевые компетенции для любого лица должны динамично развиваться в течение всей жизни.</a:t>
            </a:r>
          </a:p>
        </p:txBody>
      </p:sp>
    </p:spTree>
    <p:extLst>
      <p:ext uri="{BB962C8B-B14F-4D97-AF65-F5344CB8AC3E}">
        <p14:creationId xmlns:p14="http://schemas.microsoft.com/office/powerpoint/2010/main" val="200615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FF196-6314-4B5A-9A96-D7EAB59AE727}"/>
              </a:ext>
            </a:extLst>
          </p:cNvPr>
          <p:cNvSpPr txBox="1"/>
          <p:nvPr/>
        </p:nvSpPr>
        <p:spPr>
          <a:xfrm>
            <a:off x="144379" y="44116"/>
            <a:ext cx="11971421" cy="6817251"/>
          </a:xfrm>
          <a:prstGeom prst="rect">
            <a:avLst/>
          </a:prstGeom>
          <a:noFill/>
        </p:spPr>
        <p:txBody>
          <a:bodyPr wrap="square">
            <a:spAutoFit/>
          </a:bodyPr>
          <a:lstStyle/>
          <a:p>
            <a:pPr indent="450215" algn="just"/>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качестве учебно-методического обеспечения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рекомендуется использовать учебные и методические пособия, разработанный по заказу Банка России в соответствии ФГОС СОО и примерной основной образовательной программой среднего общего образования:</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Брехова Ю., </a:t>
            </a:r>
            <a:r>
              <a:rPr lang="ru-RU" sz="1900" dirty="0" err="1">
                <a:effectLst/>
                <a:latin typeface="Times New Roman" panose="02020603050405020304" pitchFamily="18" charset="0"/>
                <a:ea typeface="Times New Roman" panose="02020603050405020304" pitchFamily="18" charset="0"/>
                <a:cs typeface="Times New Roman" panose="02020603050405020304" pitchFamily="18" charset="0"/>
              </a:rPr>
              <a:t>Алмосов</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А., Завьялов Д. Финансовая грамотность: материалы для учащихся 10-11 </a:t>
            </a:r>
            <a:r>
              <a:rPr lang="ru-RU" sz="1900" dirty="0" err="1">
                <a:effectLst/>
                <a:latin typeface="Times New Roman" panose="02020603050405020304" pitchFamily="18" charset="0"/>
                <a:ea typeface="Times New Roman" panose="02020603050405020304" pitchFamily="18" charset="0"/>
                <a:cs typeface="Times New Roman" panose="02020603050405020304" pitchFamily="18" charset="0"/>
              </a:rPr>
              <a:t>кл</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 5-е изд. – М.: ВИТА-ПРЕСС, 2020. – 400 с. </a:t>
            </a:r>
          </a:p>
          <a:p>
            <a:pPr marL="342900" lvl="0" indent="-342900" algn="just">
              <a:buFont typeface="Symbol" panose="05050102010706020507" pitchFamily="18" charset="2"/>
              <a:buChar char=""/>
            </a:pP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Брехова Ю., </a:t>
            </a:r>
            <a:r>
              <a:rPr lang="ru-RU" sz="1900" dirty="0" err="1">
                <a:effectLst/>
                <a:latin typeface="Times New Roman" panose="02020603050405020304" pitchFamily="18" charset="0"/>
                <a:ea typeface="Times New Roman" panose="02020603050405020304" pitchFamily="18" charset="0"/>
                <a:cs typeface="Times New Roman" panose="02020603050405020304" pitchFamily="18" charset="0"/>
              </a:rPr>
              <a:t>Алмосов</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А., Завьялов Д. Финансовая грамотность: контрольные измерительные материалы для учащихся 10-11 классов. – М.: ВИТА-ПРЕСС, 2014. – 48 с. </a:t>
            </a:r>
          </a:p>
          <a:p>
            <a:pPr indent="450215" algn="just"/>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      Также можно использовать </a:t>
            </a:r>
            <a:r>
              <a:rPr lang="ru-RU" sz="1900" b="1" spc="-10" dirty="0">
                <a:effectLst/>
                <a:latin typeface="Times New Roman" panose="02020603050405020304" pitchFamily="18" charset="0"/>
                <a:ea typeface="Calibri" panose="020F0502020204030204" pitchFamily="34" charset="0"/>
                <a:cs typeface="Times New Roman" panose="02020603050405020304" pitchFamily="18" charset="0"/>
              </a:rPr>
              <a:t>материалы учебного курса по финансовой грамотности для учащихся 10-11 классов – </a:t>
            </a:r>
            <a:r>
              <a:rPr lang="ru-RU" sz="1900" b="1" u="sng" spc="-1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https://fmc.hse.ru/10-11forms</a:t>
            </a:r>
            <a:r>
              <a:rPr lang="ru-RU" sz="19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 подготовленные в рамках совместного проекта Министерства финансов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учебная программа.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36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Киреев А.П. Финансовая грамотность: материалы для учащихся.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384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Методические рекомендации для учителя.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180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материалы для родителей.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160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рабочая тетрадь.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176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Канторович, Г.Г. Финансовая грамотность: учебная программа. 10-11 классы обще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Математический профиль / Г. Г. Канторович. – М.: ВИТА-ПРЕСС, 2014. – 16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954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FF196-6314-4B5A-9A96-D7EAB59AE727}"/>
              </a:ext>
            </a:extLst>
          </p:cNvPr>
          <p:cNvSpPr txBox="1"/>
          <p:nvPr/>
        </p:nvSpPr>
        <p:spPr>
          <a:xfrm>
            <a:off x="228600" y="152400"/>
            <a:ext cx="11734800" cy="4770537"/>
          </a:xfrm>
          <a:prstGeom prst="rect">
            <a:avLst/>
          </a:prstGeom>
          <a:noFill/>
        </p:spPr>
        <p:txBody>
          <a:bodyPr wrap="square">
            <a:spAutoFit/>
          </a:bodyPr>
          <a:lstStyle/>
          <a:p>
            <a:pPr marL="34290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Канторович Г.Г. Финансовая грамотность: материалы для учащихся.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Математический профиль / Г. Г. Канторович. – М.: ВИТА-ПРЕСС, 2014. – 96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Канторович Г.Г. Финансовая грамотность: методические рекомендации для учителя. 10–11 классы обще </a:t>
            </a:r>
            <a:r>
              <a:rPr lang="ru-RU" sz="1900" spc="-20" dirty="0" err="1">
                <a:effectLst/>
                <a:latin typeface="Times New Roman" panose="02020603050405020304" pitchFamily="18" charset="0"/>
                <a:ea typeface="Times New Roman" panose="02020603050405020304" pitchFamily="18" charset="0"/>
              </a:rPr>
              <a:t>образоват</a:t>
            </a:r>
            <a:r>
              <a:rPr lang="ru-RU" sz="1900" spc="-20" dirty="0">
                <a:effectLst/>
                <a:latin typeface="Times New Roman" panose="02020603050405020304" pitchFamily="18" charset="0"/>
                <a:ea typeface="Times New Roman" panose="02020603050405020304" pitchFamily="18" charset="0"/>
              </a:rPr>
              <a:t>. орг. Математический профиль. – М.: ВИТА-ПРЕСС, 2014. – 16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Канторович Г.Г. Финансовая грамотность: контрольные измерительные материалы. 10–11 классы обще </a:t>
            </a:r>
            <a:r>
              <a:rPr lang="ru-RU" sz="1900" spc="-20" dirty="0" err="1">
                <a:effectLst/>
                <a:latin typeface="Times New Roman" panose="02020603050405020304" pitchFamily="18" charset="0"/>
                <a:ea typeface="Times New Roman" panose="02020603050405020304" pitchFamily="18" charset="0"/>
              </a:rPr>
              <a:t>образоват</a:t>
            </a:r>
            <a:r>
              <a:rPr lang="ru-RU" sz="1900" spc="-20" dirty="0">
                <a:effectLst/>
                <a:latin typeface="Times New Roman" panose="02020603050405020304" pitchFamily="18" charset="0"/>
                <a:ea typeface="Times New Roman" panose="02020603050405020304" pitchFamily="18" charset="0"/>
              </a:rPr>
              <a:t>. орг. Математический профиль. – М.: ВИТА-ПРЕСС, 2014. – 8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учебная программа.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32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Киреев А.П. Финансовая грамотность: материалы для учащихся.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368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методические рекомендации для учителя.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224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материалы для родителей.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160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контрольные измерительные материалы.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88 с. </a:t>
            </a:r>
            <a:endParaRPr lang="ru-RU"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95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CBCAE-1100-4DB9-BB86-86A229B4395B}"/>
              </a:ext>
            </a:extLst>
          </p:cNvPr>
          <p:cNvSpPr txBox="1"/>
          <p:nvPr/>
        </p:nvSpPr>
        <p:spPr>
          <a:xfrm>
            <a:off x="196516" y="228600"/>
            <a:ext cx="11798968" cy="5232330"/>
          </a:xfrm>
          <a:prstGeom prst="rect">
            <a:avLst/>
          </a:prstGeom>
          <a:noFill/>
        </p:spPr>
        <p:txBody>
          <a:bodyPr wrap="square">
            <a:spAutoFit/>
          </a:bodyPr>
          <a:lstStyle/>
          <a:p>
            <a:pPr indent="450215" algn="just">
              <a:lnSpc>
                <a:spcPct val="97000"/>
              </a:lnSpc>
            </a:pPr>
            <a:r>
              <a:rPr lang="ru-RU" sz="1900" b="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Также в качестве учебно-методического обеспечения обучения финансовой грамотности школьников разных возрастных групп можно использовать материалы, представленные</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портале </a:t>
            </a: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 «Федеральный методический центр по финансовой грамотности системы общего и среднего профессионального образования»:</a:t>
            </a:r>
            <a:endPar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специальные модули по математике, общественно-научным дисциплинам (обществознанию, экономике и праву), английскому языку, географии, ОБЖ – </a:t>
            </a:r>
            <a:r>
              <a:rPr lang="ru-RU" sz="1900" b="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https://fmc.hse.ru/spesialmod</a:t>
            </a: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Всеобщей истории и истории России – </a:t>
            </a:r>
            <a:r>
              <a:rPr lang="ru-RU" sz="1900" b="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https://fmc.hse.ru/history</a:t>
            </a: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специальные курсы по финансовой грамотности – целостные учебные курсы для дополнительного образования: «Страхование», «Банки», «Фондовый рынок», «Собственный бизнес» – </a:t>
            </a:r>
            <a:r>
              <a:rPr lang="ru-RU" sz="1900" b="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https://fmc.hse.ru/special</a:t>
            </a: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каждого курса создан УМК, включающий материалы для обучающихся, учебную программу, методические рекомендации для педагога, контрольные измерительные материалы и материалы для родителей. Учебные материалы содержат значительный объём информации, что позволяет использовать их не только в учебном процессе, но и во внеурочной деятельности — для самообразования обучающихся, реализации их индивидуальной образовательной траектории, совместной работы с родителями и др.</a:t>
            </a:r>
            <a:endPar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Банк методических разработок (Лучшие проектные работы региональных и межрегиональных центров в 2020-2021 года) – </a:t>
            </a:r>
            <a:r>
              <a:rPr lang="ru-RU" sz="1900"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https://fmc.hse.ru/methbank</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Банк </a:t>
            </a:r>
            <a:r>
              <a:rPr lang="ru-RU" sz="19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видеолекций</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 финансовой грамотности – </a:t>
            </a:r>
            <a:r>
              <a:rPr lang="ru-RU" sz="1900"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https://fmc.hse.ru/video</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Библиотеку открытых уроков – </a:t>
            </a:r>
            <a:r>
              <a:rPr lang="ru-RU" sz="1900"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https://fmc.hse.ru/openlesson</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79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41E3409-0388-4615-B699-3E258141F36A}"/>
              </a:ext>
            </a:extLst>
          </p:cNvPr>
          <p:cNvPicPr>
            <a:picLocks noChangeAspect="1"/>
          </p:cNvPicPr>
          <p:nvPr/>
        </p:nvPicPr>
        <p:blipFill>
          <a:blip r:embed="rId2"/>
          <a:stretch>
            <a:fillRect/>
          </a:stretch>
        </p:blipFill>
        <p:spPr>
          <a:xfrm>
            <a:off x="7044790" y="-25622"/>
            <a:ext cx="5147210" cy="2893893"/>
          </a:xfrm>
          <a:prstGeom prst="rect">
            <a:avLst/>
          </a:prstGeom>
        </p:spPr>
      </p:pic>
      <p:pic>
        <p:nvPicPr>
          <p:cNvPr id="11" name="Рисунок 10">
            <a:extLst>
              <a:ext uri="{FF2B5EF4-FFF2-40B4-BE49-F238E27FC236}">
                <a16:creationId xmlns:a16="http://schemas.microsoft.com/office/drawing/2014/main" id="{B52EAC6D-F36F-4B50-BC01-F92569513152}"/>
              </a:ext>
            </a:extLst>
          </p:cNvPr>
          <p:cNvPicPr>
            <a:picLocks noChangeAspect="1"/>
          </p:cNvPicPr>
          <p:nvPr/>
        </p:nvPicPr>
        <p:blipFill>
          <a:blip r:embed="rId3"/>
          <a:stretch>
            <a:fillRect/>
          </a:stretch>
        </p:blipFill>
        <p:spPr>
          <a:xfrm>
            <a:off x="3429000" y="913"/>
            <a:ext cx="5181600" cy="2913228"/>
          </a:xfrm>
          <a:prstGeom prst="rect">
            <a:avLst/>
          </a:prstGeom>
        </p:spPr>
      </p:pic>
      <p:pic>
        <p:nvPicPr>
          <p:cNvPr id="9" name="Рисунок 8">
            <a:extLst>
              <a:ext uri="{FF2B5EF4-FFF2-40B4-BE49-F238E27FC236}">
                <a16:creationId xmlns:a16="http://schemas.microsoft.com/office/drawing/2014/main" id="{7F75259F-0A56-4FBD-950C-3F7BA34401FB}"/>
              </a:ext>
            </a:extLst>
          </p:cNvPr>
          <p:cNvPicPr>
            <a:picLocks noChangeAspect="1"/>
          </p:cNvPicPr>
          <p:nvPr/>
        </p:nvPicPr>
        <p:blipFill>
          <a:blip r:embed="rId4"/>
          <a:stretch>
            <a:fillRect/>
          </a:stretch>
        </p:blipFill>
        <p:spPr>
          <a:xfrm>
            <a:off x="762000" y="2998229"/>
            <a:ext cx="4994811" cy="2808211"/>
          </a:xfrm>
          <a:prstGeom prst="rect">
            <a:avLst/>
          </a:prstGeom>
        </p:spPr>
      </p:pic>
      <p:pic>
        <p:nvPicPr>
          <p:cNvPr id="3" name="Рисунок 2">
            <a:extLst>
              <a:ext uri="{FF2B5EF4-FFF2-40B4-BE49-F238E27FC236}">
                <a16:creationId xmlns:a16="http://schemas.microsoft.com/office/drawing/2014/main" id="{467131A6-B7BD-40B7-9226-7FB818C25351}"/>
              </a:ext>
            </a:extLst>
          </p:cNvPr>
          <p:cNvPicPr>
            <a:picLocks noChangeAspect="1"/>
          </p:cNvPicPr>
          <p:nvPr/>
        </p:nvPicPr>
        <p:blipFill>
          <a:blip r:embed="rId5"/>
          <a:stretch>
            <a:fillRect/>
          </a:stretch>
        </p:blipFill>
        <p:spPr>
          <a:xfrm>
            <a:off x="0" y="-25622"/>
            <a:ext cx="5181600" cy="2913227"/>
          </a:xfrm>
          <a:prstGeom prst="rect">
            <a:avLst/>
          </a:prstGeom>
        </p:spPr>
      </p:pic>
      <p:sp>
        <p:nvSpPr>
          <p:cNvPr id="5" name="TextBox 4">
            <a:extLst>
              <a:ext uri="{FF2B5EF4-FFF2-40B4-BE49-F238E27FC236}">
                <a16:creationId xmlns:a16="http://schemas.microsoft.com/office/drawing/2014/main" id="{BFC5C4EF-D571-47B2-8652-7B668CA65EA4}"/>
              </a:ext>
            </a:extLst>
          </p:cNvPr>
          <p:cNvSpPr txBox="1"/>
          <p:nvPr/>
        </p:nvSpPr>
        <p:spPr>
          <a:xfrm>
            <a:off x="15922" y="5943600"/>
            <a:ext cx="11875456" cy="707886"/>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Центр финансовой грамотности ГБОУ ДПО РК КРИППО: </a:t>
            </a:r>
            <a:r>
              <a:rPr lang="ru-RU" sz="2000" b="1" dirty="0">
                <a:latin typeface="Times New Roman" panose="02020603050405020304" pitchFamily="18" charset="0"/>
                <a:cs typeface="Times New Roman" panose="02020603050405020304" pitchFamily="18" charset="0"/>
                <a:hlinkClick r:id="rId6"/>
              </a:rPr>
              <a:t>http://cenfingram.ru/</a:t>
            </a:r>
            <a:endParaRPr lang="ru-RU"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Центр финансовой грамотности ГБОУ ДПО РК КРИППО ВКонтакте: </a:t>
            </a:r>
            <a:r>
              <a:rPr lang="en-US" sz="2000" b="1" dirty="0">
                <a:latin typeface="Times New Roman" panose="02020603050405020304" pitchFamily="18" charset="0"/>
                <a:cs typeface="Times New Roman" panose="02020603050405020304" pitchFamily="18" charset="0"/>
                <a:hlinkClick r:id="rId7"/>
              </a:rPr>
              <a:t>https://vk.com/public210982767</a:t>
            </a:r>
            <a:r>
              <a:rPr lang="ru-RU" sz="2000" b="1" dirty="0">
                <a:latin typeface="Times New Roman" panose="02020603050405020304" pitchFamily="18" charset="0"/>
                <a:cs typeface="Times New Roman" panose="02020603050405020304" pitchFamily="18" charset="0"/>
              </a:rPr>
              <a:t> </a:t>
            </a:r>
          </a:p>
        </p:txBody>
      </p:sp>
      <p:pic>
        <p:nvPicPr>
          <p:cNvPr id="13" name="Рисунок 12">
            <a:extLst>
              <a:ext uri="{FF2B5EF4-FFF2-40B4-BE49-F238E27FC236}">
                <a16:creationId xmlns:a16="http://schemas.microsoft.com/office/drawing/2014/main" id="{611F264C-4780-4468-9259-58F385F1290A}"/>
              </a:ext>
            </a:extLst>
          </p:cNvPr>
          <p:cNvPicPr>
            <a:picLocks noChangeAspect="1"/>
          </p:cNvPicPr>
          <p:nvPr/>
        </p:nvPicPr>
        <p:blipFill>
          <a:blip r:embed="rId8"/>
          <a:stretch>
            <a:fillRect/>
          </a:stretch>
        </p:blipFill>
        <p:spPr>
          <a:xfrm>
            <a:off x="6042562" y="3011196"/>
            <a:ext cx="4994812" cy="2808211"/>
          </a:xfrm>
          <a:prstGeom prst="rect">
            <a:avLst/>
          </a:prstGeom>
        </p:spPr>
      </p:pic>
    </p:spTree>
    <p:extLst>
      <p:ext uri="{BB962C8B-B14F-4D97-AF65-F5344CB8AC3E}">
        <p14:creationId xmlns:p14="http://schemas.microsoft.com/office/powerpoint/2010/main" val="348073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9F0FB-C811-48A0-999E-036AC0FBAE25}"/>
              </a:ext>
            </a:extLst>
          </p:cNvPr>
          <p:cNvSpPr txBox="1"/>
          <p:nvPr/>
        </p:nvSpPr>
        <p:spPr>
          <a:xfrm>
            <a:off x="48064" y="0"/>
            <a:ext cx="12115800" cy="6802631"/>
          </a:xfrm>
          <a:prstGeom prst="rect">
            <a:avLst/>
          </a:prstGeom>
          <a:noFill/>
        </p:spPr>
        <p:txBody>
          <a:bodyPr wrap="square">
            <a:spAutoFit/>
          </a:bodyPr>
          <a:lstStyle/>
          <a:p>
            <a:pPr indent="450215" algn="just">
              <a:lnSpc>
                <a:spcPct val="85000"/>
              </a:lnSpc>
            </a:pP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2015 году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рамках совместного проекта Министерства финансов 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 ООО «Национальный институт конкурентоспособности» разработал </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Систему (рамку) финансовой компетентности для обучающихся 15-18 лет. </a:t>
            </a:r>
          </a:p>
          <a:p>
            <a:pPr indent="450215" algn="just">
              <a:lnSpc>
                <a:spcPct val="85000"/>
              </a:lnSpc>
            </a:pP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2021 году</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связи с запуском работы комитета по развитию образования при Межведомственной координационной комиссии Стратегии, Дирекция финансовой грамотности ФГБУ НИФИ Министерства финансов Российской Федерации дополнила и актуализировала Рамку. Обновленная </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Единая рамка компетенций по финансовой грамотности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состоит из 4 предметных областей, в каждой из них расположены 20 разделов, которые так или иначе преемственны, хотя и не тождественны, 9 темам прежней рамки компетенций </a:t>
            </a:r>
            <a:r>
              <a:rPr lang="en-US" sz="1900" spc="-25" dirty="0">
                <a:latin typeface="Times New Roman"/>
                <a:cs typeface="Times New Roman"/>
                <a:hlinkClick r:id="rId2"/>
              </a:rPr>
              <a:t>https://app-dev.xn--80apaohbc3aw9e.xn--p1ai/storage/18922/edinaya-ramka-fg.pdf</a:t>
            </a:r>
            <a:r>
              <a:rPr lang="ru-RU" sz="1900" spc="-25" dirty="0">
                <a:latin typeface="Times New Roman"/>
                <a:cs typeface="Times New Roman"/>
              </a:rPr>
              <a:t>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8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Образовательные результаты для каждой темы сгруппированы в соответствии с тремя следующими категориями: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85000"/>
              </a:lnSpc>
            </a:pPr>
            <a:r>
              <a:rPr lang="ru-RU" sz="1900" b="1" spc="10" dirty="0">
                <a:solidFill>
                  <a:srgbClr val="000000"/>
                </a:solidFill>
                <a:latin typeface="Times New Roman" panose="02020603050405020304" pitchFamily="18" charset="0"/>
                <a:cs typeface="Times New Roman" panose="02020603050405020304" pitchFamily="18" charset="0"/>
              </a:rPr>
              <a:t>Первая категория </a:t>
            </a:r>
            <a:r>
              <a:rPr lang="ru-RU" sz="1900" spc="10" dirty="0">
                <a:solidFill>
                  <a:srgbClr val="000000"/>
                </a:solidFill>
                <a:latin typeface="Times New Roman" panose="02020603050405020304" pitchFamily="18" charset="0"/>
                <a:cs typeface="Times New Roman" panose="02020603050405020304" pitchFamily="18" charset="0"/>
              </a:rPr>
              <a:t>– «Осведомленность, знания и понимание» – относится к информации, которая получена лицом и которую оно может воспроизвести самостоятельно или актуализировать путем несложного для себя поиска. Образовательные результаты этой категории формулируются с помощью глаголов «Знать», «Понимать», «Иметь представление». </a:t>
            </a:r>
          </a:p>
          <a:p>
            <a:pPr indent="450215" algn="just">
              <a:lnSpc>
                <a:spcPct val="85000"/>
              </a:lnSpc>
            </a:pPr>
            <a:r>
              <a:rPr lang="ru-RU" sz="1900" b="1" spc="10" dirty="0">
                <a:solidFill>
                  <a:srgbClr val="000000"/>
                </a:solidFill>
                <a:latin typeface="Times New Roman" panose="02020603050405020304" pitchFamily="18" charset="0"/>
                <a:cs typeface="Times New Roman" panose="02020603050405020304" pitchFamily="18" charset="0"/>
              </a:rPr>
              <a:t>Вторая категория </a:t>
            </a:r>
            <a:r>
              <a:rPr lang="ru-RU" sz="1900" spc="10" dirty="0">
                <a:solidFill>
                  <a:srgbClr val="000000"/>
                </a:solidFill>
                <a:latin typeface="Times New Roman" panose="02020603050405020304" pitchFamily="18" charset="0"/>
                <a:cs typeface="Times New Roman" panose="02020603050405020304" pitchFamily="18" charset="0"/>
              </a:rPr>
              <a:t>– «Умения, навыки и поведение» – описывает образовательные результаты, имеющие отношение как к привычным действиям, необходимым, чтобы действовать соответствующим образом для достижения положительных результатов, так и к моделям поведения, которые будучи сформированными, скорее всего, приведут к финансовому благополучию. Они формулируются с помощью общего глагола «Уметь» или глаголов, характеризующих конкретные действия («Обращаться за советом», «Проверять», «Использовать», «Оценивать» и др.). </a:t>
            </a:r>
          </a:p>
          <a:p>
            <a:pPr indent="450215" algn="just">
              <a:lnSpc>
                <a:spcPct val="85000"/>
              </a:lnSpc>
            </a:pPr>
            <a:r>
              <a:rPr lang="ru-RU" sz="1900" b="1" spc="10" dirty="0">
                <a:solidFill>
                  <a:srgbClr val="000000"/>
                </a:solidFill>
                <a:latin typeface="Times New Roman" panose="02020603050405020304" pitchFamily="18" charset="0"/>
                <a:cs typeface="Times New Roman" panose="02020603050405020304" pitchFamily="18" charset="0"/>
              </a:rPr>
              <a:t>Третья категория </a:t>
            </a:r>
            <a:r>
              <a:rPr lang="ru-RU" sz="1900" spc="10" dirty="0">
                <a:solidFill>
                  <a:srgbClr val="000000"/>
                </a:solidFill>
                <a:latin typeface="Times New Roman" panose="02020603050405020304" pitchFamily="18" charset="0"/>
                <a:cs typeface="Times New Roman" panose="02020603050405020304" pitchFamily="18" charset="0"/>
              </a:rPr>
              <a:t>– «Личные характеристики и установки (включая уверенность и мотивацию)» – включает сложившиеся, устойчивые для данного индивида внутренние, психологические механизмы и убеждения, которые могут способствовать принятию правильных решений и достижения благополучия. Образовательные результаты этой категории формулируются с помощью слов и словосочетаний «Признавать», «Уважать», «Стремиться», «Быть убежденным», «Быть нацеленным», «Быть мотивированным», «Быть готовым» и др.</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1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107577" y="9569"/>
            <a:ext cx="11967882" cy="682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363538" algn="just">
              <a:lnSpc>
                <a:spcPct val="90000"/>
              </a:lnSpc>
              <a:spcBef>
                <a:spcPts val="0"/>
              </a:spcBef>
              <a:spcAft>
                <a:spcPts val="0"/>
              </a:spcAft>
              <a:buNone/>
            </a:pPr>
            <a:r>
              <a:rPr lang="ru-RU" sz="1850" b="1" dirty="0">
                <a:solidFill>
                  <a:schemeClr val="tx1"/>
                </a:solidFill>
                <a:latin typeface="Times New Roman" panose="02020603050405020304" pitchFamily="18" charset="0"/>
                <a:cs typeface="Times New Roman" panose="02020603050405020304" pitchFamily="18" charset="0"/>
              </a:rPr>
              <a:t>Оценка уровня финансовой грамотности российской молодежи </a:t>
            </a:r>
            <a:r>
              <a:rPr lang="ru-RU" sz="1850" dirty="0">
                <a:solidFill>
                  <a:schemeClr val="tx1"/>
                </a:solidFill>
                <a:latin typeface="Times New Roman" panose="02020603050405020304" pitchFamily="18" charset="0"/>
                <a:cs typeface="Times New Roman" panose="02020603050405020304" pitchFamily="18" charset="0"/>
              </a:rPr>
              <a:t>в исследованиях многопрофильного аналитического центра НАФИ </a:t>
            </a:r>
            <a:r>
              <a:rPr lang="ru-RU" sz="1850" u="sng" dirty="0">
                <a:solidFill>
                  <a:schemeClr val="tx1"/>
                </a:solidFill>
                <a:latin typeface="Times New Roman" panose="02020603050405020304" pitchFamily="18" charset="0"/>
                <a:cs typeface="Times New Roman" panose="02020603050405020304" pitchFamily="18" charset="0"/>
                <a:hlinkClick r:id="rId2"/>
              </a:rPr>
              <a:t>https://nafi.ru/</a:t>
            </a:r>
            <a:r>
              <a:rPr lang="ru-RU" sz="1850" dirty="0">
                <a:solidFill>
                  <a:schemeClr val="tx1"/>
                </a:solidFill>
                <a:latin typeface="Times New Roman" panose="02020603050405020304" pitchFamily="18" charset="0"/>
                <a:cs typeface="Times New Roman" panose="02020603050405020304" pitchFamily="18" charset="0"/>
              </a:rPr>
              <a:t>.</a:t>
            </a:r>
          </a:p>
          <a:p>
            <a:pPr marL="0" indent="363538" algn="just">
              <a:lnSpc>
                <a:spcPct val="90000"/>
              </a:lnSpc>
              <a:spcBef>
                <a:spcPts val="0"/>
              </a:spcBef>
              <a:spcAft>
                <a:spcPts val="0"/>
              </a:spcAft>
              <a:buNone/>
            </a:pPr>
            <a:r>
              <a:rPr lang="ru-RU" sz="1850" dirty="0">
                <a:solidFill>
                  <a:schemeClr val="tx1"/>
                </a:solidFill>
                <a:latin typeface="Times New Roman" panose="02020603050405020304" pitchFamily="18" charset="0"/>
                <a:cs typeface="Times New Roman" panose="02020603050405020304" pitchFamily="18" charset="0"/>
              </a:rPr>
              <a:t>В среднем, по субъективной оценке школьников в возрасте 15-18 лет, уровень их финансовой грамотности можно назвать «удовлетворительным». Именно так оценили свои знания в этой сфере 54% опрошенных. Около 36% поставили себе оценку «хорошо» и только 4% – «отлично». На двойку оценили свою финансовую грамотность около 7% учащихся. </a:t>
            </a:r>
          </a:p>
          <a:p>
            <a:pPr marL="0" indent="363538" algn="just">
              <a:lnSpc>
                <a:spcPct val="90000"/>
              </a:lnSpc>
              <a:spcBef>
                <a:spcPts val="0"/>
              </a:spcBef>
              <a:spcAft>
                <a:spcPts val="0"/>
              </a:spcAft>
              <a:buNone/>
            </a:pPr>
            <a:r>
              <a:rPr lang="ru-RU" sz="1850" dirty="0">
                <a:solidFill>
                  <a:schemeClr val="tx1"/>
                </a:solidFill>
                <a:latin typeface="Times New Roman" panose="02020603050405020304" pitchFamily="18" charset="0"/>
                <a:cs typeface="Times New Roman" panose="02020603050405020304" pitchFamily="18" charset="0"/>
              </a:rPr>
              <a:t>За введение отдельного предмета по финансовой грамотности высказались 22% опрошенных, 71% – предпочли обучаться либо на уроках математики, обществознания, истории, географии и др., либо на факультативных занятиях, которые должны быть в большей степени проблемно ориентированы, нежели описательны. Всего 12% опрошенных российских школьников полагают, что финансовое просвещение учащихся в школе вообще не нужно.</a:t>
            </a:r>
          </a:p>
          <a:p>
            <a:pPr marL="0" indent="546100" algn="just">
              <a:lnSpc>
                <a:spcPct val="90000"/>
              </a:lnSpc>
              <a:spcBef>
                <a:spcPts val="0"/>
              </a:spcBef>
              <a:spcAft>
                <a:spcPts val="0"/>
              </a:spcAft>
              <a:buNone/>
            </a:pPr>
            <a:r>
              <a:rPr lang="ru-RU" sz="1850" b="1" dirty="0">
                <a:solidFill>
                  <a:schemeClr val="tx1"/>
                </a:solidFill>
                <a:latin typeface="Times New Roman" panose="02020603050405020304" pitchFamily="18" charset="0"/>
                <a:cs typeface="Times New Roman" panose="02020603050405020304" pitchFamily="18" charset="0"/>
              </a:rPr>
              <a:t>Интересы российских школьников можно объединить в четыре группы: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первая – интересы, связанные с информацией об отдельных финансовых услугах;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вторая – желание улучшить свое понимание того, как правильно работать с информацией, как отличать ее от рекламы, как защитить свои права как потребителя, а также как устроены пенсионная и налоговая системы;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третья – интерес к личному финансовому планированию, умению управлять рисками, а также к страховым, сберегательным и инвестиционным инструментам;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четвертая – понимание ответственности за финансовые решения и знания и навыки составления личного и семейного бюджетов.</a:t>
            </a:r>
          </a:p>
          <a:p>
            <a:pPr marL="0" indent="363538" algn="just">
              <a:lnSpc>
                <a:spcPct val="90000"/>
              </a:lnSpc>
              <a:spcBef>
                <a:spcPts val="0"/>
              </a:spcBef>
              <a:spcAft>
                <a:spcPts val="0"/>
              </a:spcAft>
              <a:buNone/>
            </a:pPr>
            <a:r>
              <a:rPr lang="ru-RU" sz="1850" b="1" i="1" dirty="0">
                <a:solidFill>
                  <a:schemeClr val="tx1"/>
                </a:solidFill>
                <a:latin typeface="Times New Roman" panose="02020603050405020304" pitchFamily="18" charset="0"/>
                <a:cs typeface="Times New Roman" panose="02020603050405020304" pitchFamily="18" charset="0"/>
              </a:rPr>
              <a:t>Таким образом:</a:t>
            </a:r>
            <a:endParaRPr lang="ru-RU" sz="1850" i="1" dirty="0">
              <a:solidFill>
                <a:schemeClr val="tx1"/>
              </a:solidFill>
              <a:latin typeface="Times New Roman" panose="02020603050405020304" pitchFamily="18" charset="0"/>
              <a:cs typeface="Times New Roman" panose="02020603050405020304" pitchFamily="18" charset="0"/>
            </a:endParaRPr>
          </a:p>
          <a:p>
            <a:pPr marL="0" indent="363538" algn="just">
              <a:lnSpc>
                <a:spcPct val="90000"/>
              </a:lnSpc>
              <a:spcBef>
                <a:spcPts val="0"/>
              </a:spcBef>
              <a:spcAft>
                <a:spcPts val="0"/>
              </a:spcAft>
              <a:buNone/>
            </a:pPr>
            <a:r>
              <a:rPr lang="ru-RU" sz="1850" i="1" dirty="0">
                <a:solidFill>
                  <a:schemeClr val="tx1"/>
                </a:solidFill>
                <a:latin typeface="Times New Roman" panose="02020603050405020304" pitchFamily="18" charset="0"/>
                <a:cs typeface="Times New Roman" panose="02020603050405020304" pitchFamily="18" charset="0"/>
              </a:rPr>
              <a:t>Финансовое образование должно начинаться, как можно раньше, в идеале с началом формального обучения, и продолжаться до конца школьного времени.</a:t>
            </a:r>
          </a:p>
          <a:p>
            <a:pPr marL="0" indent="363538" algn="just">
              <a:lnSpc>
                <a:spcPct val="90000"/>
              </a:lnSpc>
              <a:spcBef>
                <a:spcPts val="0"/>
              </a:spcBef>
              <a:spcAft>
                <a:spcPts val="0"/>
              </a:spcAft>
              <a:buNone/>
            </a:pPr>
            <a:r>
              <a:rPr lang="ru-RU" sz="1850" i="1" dirty="0">
                <a:solidFill>
                  <a:schemeClr val="tx1"/>
                </a:solidFill>
                <a:latin typeface="Times New Roman" panose="02020603050405020304" pitchFamily="18" charset="0"/>
                <a:cs typeface="Times New Roman" panose="02020603050405020304" pitchFamily="18" charset="0"/>
              </a:rPr>
              <a:t>Финансовое образование должно быть основной частью школьной программы. Его можно преподавать, как «самостоятельный» предмет; или интегрировать в другие предметы, такие как математика, экономика, или обществознание.</a:t>
            </a:r>
          </a:p>
          <a:p>
            <a:pPr marL="0" indent="363538" algn="just">
              <a:lnSpc>
                <a:spcPct val="90000"/>
              </a:lnSpc>
              <a:spcBef>
                <a:spcPts val="0"/>
              </a:spcBef>
              <a:spcAft>
                <a:spcPts val="0"/>
              </a:spcAft>
              <a:buNone/>
            </a:pPr>
            <a:r>
              <a:rPr lang="ru-RU" sz="1850" i="1" dirty="0">
                <a:solidFill>
                  <a:schemeClr val="tx1"/>
                </a:solidFill>
                <a:latin typeface="Times New Roman" panose="02020603050405020304" pitchFamily="18" charset="0"/>
                <a:cs typeface="Times New Roman" panose="02020603050405020304" pitchFamily="18" charset="0"/>
              </a:rPr>
              <a:t>Финансовая грамотность как область содержания образования имеет ярко выраженный </a:t>
            </a:r>
            <a:r>
              <a:rPr lang="ru-RU" sz="1850" b="1" i="1" dirty="0" err="1">
                <a:solidFill>
                  <a:schemeClr val="tx1"/>
                </a:solidFill>
                <a:latin typeface="Times New Roman" panose="02020603050405020304" pitchFamily="18" charset="0"/>
                <a:cs typeface="Times New Roman" panose="02020603050405020304" pitchFamily="18" charset="0"/>
              </a:rPr>
              <a:t>метапредметный</a:t>
            </a:r>
            <a:r>
              <a:rPr lang="ru-RU" sz="1850" b="1" i="1" dirty="0">
                <a:solidFill>
                  <a:schemeClr val="tx1"/>
                </a:solidFill>
                <a:latin typeface="Times New Roman" panose="02020603050405020304" pitchFamily="18" charset="0"/>
                <a:cs typeface="Times New Roman" panose="02020603050405020304" pitchFamily="18" charset="0"/>
              </a:rPr>
              <a:t> характер </a:t>
            </a:r>
            <a:r>
              <a:rPr lang="ru-RU" sz="1850" i="1" dirty="0">
                <a:solidFill>
                  <a:schemeClr val="tx1"/>
                </a:solidFill>
                <a:latin typeface="Times New Roman" panose="02020603050405020304" pitchFamily="18" charset="0"/>
                <a:cs typeface="Times New Roman" panose="02020603050405020304" pitchFamily="18" charset="0"/>
              </a:rPr>
              <a:t>и не является проекцией определённой сферы научного знания.</a:t>
            </a:r>
            <a:endParaRPr lang="ru-RU" sz="18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02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65" y="1867135"/>
            <a:ext cx="12052853" cy="863250"/>
          </a:xfrm>
          <a:prstGeom prst="rect">
            <a:avLst/>
          </a:prstGeom>
        </p:spPr>
        <p:txBody>
          <a:bodyPr wrap="square">
            <a:spAutoFit/>
          </a:bodyPr>
          <a:lstStyle/>
          <a:p>
            <a:pPr algn="ctr">
              <a:spcAft>
                <a:spcPts val="0"/>
              </a:spcAft>
            </a:pPr>
            <a:r>
              <a:rPr lang="ru-RU" sz="2400" b="1"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Компоненты тематических линий финансовой грамотности </a:t>
            </a:r>
          </a:p>
          <a:p>
            <a:pPr algn="ctr">
              <a:spcAft>
                <a:spcPts val="0"/>
              </a:spcAft>
            </a:pPr>
            <a:r>
              <a:rPr lang="ru-RU" sz="2400" b="1"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для учащихся 1-11 классов и их содержание*</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p:cNvGraphicFramePr>
            <a:graphicFrameLocks noGrp="1"/>
          </p:cNvGraphicFramePr>
          <p:nvPr/>
        </p:nvGraphicFramePr>
        <p:xfrm>
          <a:off x="46382" y="2695347"/>
          <a:ext cx="12192000" cy="3502812"/>
        </p:xfrm>
        <a:graphic>
          <a:graphicData uri="http://schemas.openxmlformats.org/drawingml/2006/table">
            <a:tbl>
              <a:tblPr firstRow="1" firstCol="1" bandRow="1">
                <a:tableStyleId>{5C22544A-7EE6-4342-B048-85BDC9FD1C3A}</a:tableStyleId>
              </a:tblPr>
              <a:tblGrid>
                <a:gridCol w="1363153">
                  <a:extLst>
                    <a:ext uri="{9D8B030D-6E8A-4147-A177-3AD203B41FA5}">
                      <a16:colId xmlns:a16="http://schemas.microsoft.com/office/drawing/2014/main" val="20000"/>
                    </a:ext>
                  </a:extLst>
                </a:gridCol>
                <a:gridCol w="1363153">
                  <a:extLst>
                    <a:ext uri="{9D8B030D-6E8A-4147-A177-3AD203B41FA5}">
                      <a16:colId xmlns:a16="http://schemas.microsoft.com/office/drawing/2014/main" val="20001"/>
                    </a:ext>
                  </a:extLst>
                </a:gridCol>
                <a:gridCol w="2283016">
                  <a:extLst>
                    <a:ext uri="{9D8B030D-6E8A-4147-A177-3AD203B41FA5}">
                      <a16:colId xmlns:a16="http://schemas.microsoft.com/office/drawing/2014/main" val="20002"/>
                    </a:ext>
                  </a:extLst>
                </a:gridCol>
                <a:gridCol w="7182678">
                  <a:extLst>
                    <a:ext uri="{9D8B030D-6E8A-4147-A177-3AD203B41FA5}">
                      <a16:colId xmlns:a16="http://schemas.microsoft.com/office/drawing/2014/main" val="20003"/>
                    </a:ext>
                  </a:extLst>
                </a:gridCol>
              </a:tblGrid>
              <a:tr h="375564">
                <a:tc>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Тематические линии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Темы / </a:t>
                      </a:r>
                    </a:p>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компоненты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Рассматриваемые</a:t>
                      </a:r>
                    </a:p>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вопросы</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Содержание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extLst>
                  <a:ext uri="{0D108BD9-81ED-4DB2-BD59-A6C34878D82A}">
                    <a16:rowId xmlns:a16="http://schemas.microsoft.com/office/drawing/2014/main" val="10000"/>
                  </a:ext>
                </a:extLst>
              </a:tr>
              <a:tr h="141539">
                <a:tc rowSpan="7">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1. Государство и его роль в обеспечении благосостояния граждан</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rowSpan="2">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1.1. Что и зачем мы платим в бюджет </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Бюджет в государстве, для чего он нужен</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обязательства государства по обеспечению гражданских прав, бюджет государства, бюджетная система Российской Федерации, доходы и расходы бюджета, профицит и дефицит бюджета, сбалансированность бюджета, государственный (муниципальный) долг, ограниченность бюджетных ресурсов</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1"/>
                  </a:ext>
                </a:extLst>
              </a:tr>
              <a:tr h="14153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Граждане и бюджет. В чем состоит наш вклад в бюджет</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источники формирования доходов бюджета, понятие и виды налогов и сборов, принципы налогообложения, налоговые доходы, установление налогов, принципы закрепления налогов за бюджетами разных уровней власти, полномочия региональных и местных органов власти по установлению налогов и сборов</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2"/>
                  </a:ext>
                </a:extLst>
              </a:tr>
              <a:tr h="94360">
                <a:tc vMerge="1">
                  <a:txBody>
                    <a:bodyPr/>
                    <a:lstStyle/>
                    <a:p>
                      <a:endParaRPr lang="ru-RU"/>
                    </a:p>
                  </a:txBody>
                  <a:tcPr/>
                </a:tc>
                <a:tc rowSpan="3">
                  <a:txBody>
                    <a:bodyPr/>
                    <a:lstStyle/>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1.2. Что и как мы получаем из бюджета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Что можно получить за счет средств бюджета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публичные услуги, оплачиваемые за счет средств бюджета; помощь, оказываемая государством гражданам на разных жизненных этапах и в разных жизненных ситуациях</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3"/>
                  </a:ext>
                </a:extLst>
              </a:tr>
              <a:tr h="5257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Какой бюджет за что платит и почему</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принципы разграничения полномочий: кто за какие услуги отвечает, межбюджетные трансферты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4"/>
                  </a:ext>
                </a:extLst>
              </a:tr>
              <a:tr h="18871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Как управлять бюджетными расходами: принципы, методы, инструменты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взаимосвязь стратегического и бюджетного планирования, подходы к управлению бюджетными расходами, финансирование деятельности, финансирование результатов, обеспечение эффективного взаимодействия между различными организациями, оказывающими публичные услуги, процедуры и механизмы достижения результата, планирование бюджетных средств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5"/>
                  </a:ext>
                </a:extLst>
              </a:tr>
              <a:tr h="52579">
                <a:tc vMerge="1">
                  <a:txBody>
                    <a:bodyPr/>
                    <a:lstStyle/>
                    <a:p>
                      <a:endParaRPr lang="ru-RU"/>
                    </a:p>
                  </a:txBody>
                  <a:tcPr/>
                </a:tc>
                <a:tc rowSpan="2">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1.3. Как мы можем повлиять на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Где я могу узнать о бюджете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чтение закона (решения) о бюджете, «Открытый бюджет», источники информации о бюджете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6"/>
                  </a:ext>
                </a:extLst>
              </a:tr>
              <a:tr h="14153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Как я могу повлиять на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участие граждан в планировании бюджета на муниципальном уровне, участие граждан в процессе исполнения бюджета, инициативное бюджетирование, участие граждан в оценке исполнения бюджета, использование гражданами результатов внутреннего и внешнего финансового контроля</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6" name="Прямоугольник 5">
            <a:extLst>
              <a:ext uri="{FF2B5EF4-FFF2-40B4-BE49-F238E27FC236}">
                <a16:creationId xmlns:a16="http://schemas.microsoft.com/office/drawing/2014/main" id="{3C978E97-C780-4656-A8E3-678A364F36FF}"/>
              </a:ext>
            </a:extLst>
          </p:cNvPr>
          <p:cNvSpPr/>
          <p:nvPr/>
        </p:nvSpPr>
        <p:spPr>
          <a:xfrm>
            <a:off x="0" y="0"/>
            <a:ext cx="12192000" cy="713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lnSpc>
                <a:spcPct val="90000"/>
              </a:lnSpc>
            </a:pPr>
            <a:r>
              <a:rPr lang="ru-RU" sz="2400" dirty="0">
                <a:solidFill>
                  <a:srgbClr val="C00000"/>
                </a:solidFill>
              </a:rPr>
              <a:t>2. Сквозные тематические линии финансовой грамотности </a:t>
            </a:r>
          </a:p>
          <a:p>
            <a:pPr algn="ctr">
              <a:lnSpc>
                <a:spcPct val="90000"/>
              </a:lnSpc>
            </a:pPr>
            <a:r>
              <a:rPr lang="ru-RU" sz="2400" dirty="0">
                <a:solidFill>
                  <a:srgbClr val="C00000"/>
                </a:solidFill>
              </a:rPr>
              <a:t>учащихся школьного возраста</a:t>
            </a:r>
          </a:p>
        </p:txBody>
      </p:sp>
      <p:sp>
        <p:nvSpPr>
          <p:cNvPr id="7" name="TextBox 6">
            <a:extLst>
              <a:ext uri="{FF2B5EF4-FFF2-40B4-BE49-F238E27FC236}">
                <a16:creationId xmlns:a16="http://schemas.microsoft.com/office/drawing/2014/main" id="{4231223A-28D9-41B9-8D1F-44AAA0D36CDD}"/>
              </a:ext>
            </a:extLst>
          </p:cNvPr>
          <p:cNvSpPr txBox="1"/>
          <p:nvPr/>
        </p:nvSpPr>
        <p:spPr>
          <a:xfrm>
            <a:off x="92765" y="713241"/>
            <a:ext cx="12099235" cy="1338828"/>
          </a:xfrm>
          <a:prstGeom prst="rect">
            <a:avLst/>
          </a:prstGeom>
          <a:noFill/>
        </p:spPr>
        <p:txBody>
          <a:bodyPr wrap="square">
            <a:spAutoFit/>
          </a:bodyPr>
          <a:lstStyle/>
          <a:p>
            <a:pPr indent="450215" algn="just">
              <a:lnSpc>
                <a:spcPct val="90000"/>
              </a:lnSpc>
            </a:pPr>
            <a:r>
              <a:rPr lang="ru-RU" sz="1800" spc="-10" dirty="0">
                <a:latin typeface="Times New Roman" panose="02020603050405020304" pitchFamily="18" charset="0"/>
                <a:ea typeface="Calibri" panose="020F0502020204030204" pitchFamily="34" charset="0"/>
                <a:cs typeface="Times New Roman" panose="02020603050405020304" pitchFamily="18" charset="0"/>
              </a:rPr>
              <a:t>Формирование финансовой грамотности во многом связано с возникновением различных финансовых компетенций, которые, несмотря на свой метапредметный характер, тесно связаны с фактическими знаниями в области экономики, финансов, права и других общественных наук. В этой связи возникает необходимость определения </a:t>
            </a:r>
            <a:r>
              <a:rPr lang="ru-RU" sz="1800" b="1" spc="-10" dirty="0">
                <a:latin typeface="Times New Roman" panose="02020603050405020304" pitchFamily="18" charset="0"/>
                <a:ea typeface="Calibri" panose="020F0502020204030204" pitchFamily="34" charset="0"/>
                <a:cs typeface="Times New Roman" panose="02020603050405020304" pitchFamily="18" charset="0"/>
              </a:rPr>
              <a:t>сквозных тематических линий,</a:t>
            </a:r>
            <a:r>
              <a:rPr lang="ru-RU" sz="1800" spc="-10" dirty="0">
                <a:latin typeface="Times New Roman" panose="02020603050405020304" pitchFamily="18" charset="0"/>
                <a:ea typeface="Calibri" panose="020F0502020204030204" pitchFamily="34" charset="0"/>
                <a:cs typeface="Times New Roman" panose="02020603050405020304" pitchFamily="18" charset="0"/>
              </a:rPr>
              <a:t> которые для разных результатов и различных форм образовательной активности становятся учебной опорой.</a:t>
            </a:r>
          </a:p>
        </p:txBody>
      </p:sp>
      <p:sp>
        <p:nvSpPr>
          <p:cNvPr id="10" name="Прямоугольник 9">
            <a:extLst>
              <a:ext uri="{FF2B5EF4-FFF2-40B4-BE49-F238E27FC236}">
                <a16:creationId xmlns:a16="http://schemas.microsoft.com/office/drawing/2014/main" id="{772185F4-BFEA-42AA-B548-1A6A78BA01CC}"/>
              </a:ext>
            </a:extLst>
          </p:cNvPr>
          <p:cNvSpPr/>
          <p:nvPr/>
        </p:nvSpPr>
        <p:spPr>
          <a:xfrm>
            <a:off x="0" y="6211398"/>
            <a:ext cx="12192000" cy="563231"/>
          </a:xfrm>
          <a:prstGeom prst="rect">
            <a:avLst/>
          </a:prstGeom>
        </p:spPr>
        <p:txBody>
          <a:bodyPr wrap="square">
            <a:spAutoFit/>
          </a:bodyPr>
          <a:lstStyle/>
          <a:p>
            <a:pPr algn="just">
              <a:lnSpc>
                <a:spcPct val="90000"/>
              </a:lnSpc>
              <a:spcAft>
                <a:spcPts val="0"/>
              </a:spcAft>
            </a:pPr>
            <a:r>
              <a:rPr lang="ru-RU" sz="1700" b="1" spc="-10" dirty="0">
                <a:latin typeface="Times New Roman" panose="02020603050405020304" pitchFamily="18" charset="0"/>
                <a:ea typeface="Times New Roman" panose="02020603050405020304" pitchFamily="18" charset="0"/>
                <a:cs typeface="Times New Roman" panose="02020603050405020304" pitchFamily="18" charset="0"/>
              </a:rPr>
              <a:t>Методические рекомендации по интеграции финансовой грамотности в систему общего образования</a:t>
            </a:r>
            <a:r>
              <a:rPr lang="ru-RU" sz="1700"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Э.В.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Рогатенюк</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Г.Г.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Находкина</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 Симферополь : ГБОУ ДПО РК КРИППО, 2022. – 46 с.</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50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3360"/>
          <a:ext cx="12192000" cy="6804640"/>
        </p:xfrm>
        <a:graphic>
          <a:graphicData uri="http://schemas.openxmlformats.org/drawingml/2006/table">
            <a:tbl>
              <a:tblPr firstRow="1" firstCol="1" bandRow="1">
                <a:tableStyleId>{5C22544A-7EE6-4342-B048-85BDC9FD1C3A}</a:tableStyleId>
              </a:tblPr>
              <a:tblGrid>
                <a:gridCol w="849645">
                  <a:extLst>
                    <a:ext uri="{9D8B030D-6E8A-4147-A177-3AD203B41FA5}">
                      <a16:colId xmlns:a16="http://schemas.microsoft.com/office/drawing/2014/main" val="20000"/>
                    </a:ext>
                  </a:extLst>
                </a:gridCol>
                <a:gridCol w="1350507">
                  <a:extLst>
                    <a:ext uri="{9D8B030D-6E8A-4147-A177-3AD203B41FA5}">
                      <a16:colId xmlns:a16="http://schemas.microsoft.com/office/drawing/2014/main" val="20001"/>
                    </a:ext>
                  </a:extLst>
                </a:gridCol>
                <a:gridCol w="1580219">
                  <a:extLst>
                    <a:ext uri="{9D8B030D-6E8A-4147-A177-3AD203B41FA5}">
                      <a16:colId xmlns:a16="http://schemas.microsoft.com/office/drawing/2014/main" val="20002"/>
                    </a:ext>
                  </a:extLst>
                </a:gridCol>
                <a:gridCol w="8411629">
                  <a:extLst>
                    <a:ext uri="{9D8B030D-6E8A-4147-A177-3AD203B41FA5}">
                      <a16:colId xmlns:a16="http://schemas.microsoft.com/office/drawing/2014/main" val="20003"/>
                    </a:ext>
                  </a:extLst>
                </a:gridCol>
              </a:tblGrid>
              <a:tr h="374483">
                <a:tc>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Тематические линии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Темы / </a:t>
                      </a:r>
                    </a:p>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компоненты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Рассматриваемые</a:t>
                      </a:r>
                    </a:p>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вопросы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Содержание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extLst>
                  <a:ext uri="{0D108BD9-81ED-4DB2-BD59-A6C34878D82A}">
                    <a16:rowId xmlns:a16="http://schemas.microsoft.com/office/drawing/2014/main" val="10000"/>
                  </a:ext>
                </a:extLst>
              </a:tr>
              <a:tr h="249655">
                <a:tc rowSpan="10">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2. Семейный бюджет. Планирование доходов и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vert="vert270" anchor="ctr">
                    <a:solidFill>
                      <a:schemeClr val="accent5">
                        <a:lumMod val="20000"/>
                        <a:lumOff val="80000"/>
                      </a:schemeClr>
                    </a:solidFill>
                  </a:tcPr>
                </a:tc>
                <a:tc rowSpan="4">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2.1. Доходы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Доходы семьи </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домашнее хозяйство, доходы семьи: регулярные и нерегулярные, совокупные, располагаемые, номинальные и реальные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1"/>
                  </a:ext>
                </a:extLst>
              </a:tr>
              <a:tr h="249655">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Источники доходов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труд, предпринимательская деятельность, личное подсобное хозяйство, страховые и социальные выплаты (трансферты), свободные денежные средства (капитал), имущество, природные ресурсы</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2"/>
                  </a:ext>
                </a:extLst>
              </a:tr>
              <a:tr h="174758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доходов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«труд»: заработная плата, премия, доплаты и выплаты, призы и подарки от работодателя;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«предпринимательская деятельность: прибыль;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поучаемые от источника «личное подсобное хозяйство»: продукты питания, потребляемые членами домохозяйства, полученные в результате работы в личном подсобном хозяйстве; доход в денежной форме (после продажи продуктов питания, выращенных в личных подсобных хозяйствах);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«страховые и социальные выплаты»: пенсия, стипендия, пособия на детей, материнский капитал, пособие по безработице, пособие по инвалидности, различные дотации и другие выплаты;</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«капитал»: проценты домохозяйствам в денежной форме, от размещенных в банках вкладов; дивиденды домохозяйствам в денежной форме, от приобретенных ценных бумаг;</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«имущество»: арендная плата;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«природные ресурсы»: рента.</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3"/>
                  </a:ext>
                </a:extLst>
              </a:tr>
              <a:tr h="249655">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Благосостояние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способы повышения доходов семьи, способы снижения расходов семьи, избежание необоснованных трат, влияние рекламы на бюджет, влияние использование кредитов на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4"/>
                  </a:ext>
                </a:extLst>
              </a:tr>
              <a:tr h="748966">
                <a:tc vMerge="1">
                  <a:txBody>
                    <a:bodyPr/>
                    <a:lstStyle/>
                    <a:p>
                      <a:endParaRPr lang="ru-RU"/>
                    </a:p>
                  </a:txBody>
                  <a:tcPr/>
                </a:tc>
                <a:tc rowSpan="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2.2. Расходы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Виды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по целям использования: регулярные платежи, на удовлетворение личных потребностей, на формирование личных сбережений;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по степени регулярности: обязательные, постоянные, переменные, случайные (спонтанные расходы), непредвиденные расходы;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по степени необходимости: первоочередные (необходимые), второочередные (желательные), прочие (остальные).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5"/>
                  </a:ext>
                </a:extLst>
              </a:tr>
              <a:tr h="1123449">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Направления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необходимых регулярных платежей: расходы на выплату налогов государству, расходы на оплату коммунальных услуг, расходы на оплату кредитов, долгов и т. п., расходы на оплату аренды жилья;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расходов на удовлетворение личных потребностей: расходы на питание, расходы на непродовольственные товары, расходы на услуги связи, расходы на транспорт, расходы на культурно-спортивные, образовательные и медицинские услуги;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расходов на формирование личных сбережений: расходы на накопление денег на отпуск, на долгосрочные покупки, инвестиции; пенсионные накопления и т.п.; расходы на создание подушки финансовой безопасности (для оплаты счетов, питания и других потребностей членов семьи) на случай возникновения внештатной ситуации, такой как внезапная потеря дохода, болезнь, чрезвычайная ситуация и т.п.</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6"/>
                  </a:ext>
                </a:extLst>
              </a:tr>
              <a:tr h="374483">
                <a:tc vMerge="1">
                  <a:txBody>
                    <a:bodyPr/>
                    <a:lstStyle/>
                    <a:p>
                      <a:endParaRPr lang="ru-RU"/>
                    </a:p>
                  </a:txBody>
                  <a:tcPr/>
                </a:tc>
                <a:tc rowSpan="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2.3. Налоги и их влияние на бюджет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Экономическая природа налогов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понимание элементов налога, их содержания и применения (субъект, объект, налоговая база, единица измерения налоговой базы, порядок исчисления, налога, налоговые льготы, сроки и порядок уплаты налога, налоговая декларация)</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7"/>
                  </a:ext>
                </a:extLst>
              </a:tr>
              <a:tr h="37448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Налоги, уплачиваемые гражданами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налог на доходы физических лиц (НДФЛ), налог на имущество физических лиц, транспортный налог, земельный налог, сборы за пользование объектами животного мира и за пользование объектами водных биологических ресурсов, государственная пошлина</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8"/>
                  </a:ext>
                </a:extLst>
              </a:tr>
              <a:tr h="249655">
                <a:tc vMerge="1">
                  <a:txBody>
                    <a:bodyPr/>
                    <a:lstStyle/>
                    <a:p>
                      <a:endParaRPr lang="ru-RU"/>
                    </a:p>
                  </a:txBody>
                  <a:tcPr/>
                </a:tc>
                <a:tc rowSpan="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2.4. Планирование доходов и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Семейный бюджет</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a:solidFill>
                            <a:schemeClr val="tx1"/>
                          </a:solidFill>
                          <a:effectLst/>
                          <a:latin typeface="Times New Roman" panose="02020603050405020304" pitchFamily="18" charset="0"/>
                          <a:cs typeface="Times New Roman" panose="02020603050405020304" pitchFamily="18" charset="0"/>
                        </a:rPr>
                        <a:t>варианты ведения семейного бюджета: общий бюджет, смешанный бюджет, раздельный бюджет; сбалансированный бюджет, профицитный бюджет, дефицитный бюджет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9"/>
                  </a:ext>
                </a:extLst>
              </a:tr>
              <a:tr h="249655">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Планирование доходов и расходов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необходимость составления семейного бюджета; процедура планирования доходов и расходов семьи; структура семейного бюджета: таблица доходов и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5489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0" cy="6857999"/>
        </p:xfrm>
        <a:graphic>
          <a:graphicData uri="http://schemas.openxmlformats.org/drawingml/2006/table">
            <a:tbl>
              <a:tblPr firstRow="1" firstCol="1" bandRow="1">
                <a:tableStyleId>{5C22544A-7EE6-4342-B048-85BDC9FD1C3A}</a:tableStyleId>
              </a:tblPr>
              <a:tblGrid>
                <a:gridCol w="1037311">
                  <a:extLst>
                    <a:ext uri="{9D8B030D-6E8A-4147-A177-3AD203B41FA5}">
                      <a16:colId xmlns:a16="http://schemas.microsoft.com/office/drawing/2014/main" val="20000"/>
                    </a:ext>
                  </a:extLst>
                </a:gridCol>
                <a:gridCol w="1620252">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7368753">
                  <a:extLst>
                    <a:ext uri="{9D8B030D-6E8A-4147-A177-3AD203B41FA5}">
                      <a16:colId xmlns:a16="http://schemas.microsoft.com/office/drawing/2014/main" val="20003"/>
                    </a:ext>
                  </a:extLst>
                </a:gridCol>
              </a:tblGrid>
              <a:tr h="355862">
                <a:tc>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Тематические линии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Темы / </a:t>
                      </a:r>
                    </a:p>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компоненты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Рассматриваемые</a:t>
                      </a:r>
                    </a:p>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вопросы</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Содержание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extLst>
                  <a:ext uri="{0D108BD9-81ED-4DB2-BD59-A6C34878D82A}">
                    <a16:rowId xmlns:a16="http://schemas.microsoft.com/office/drawing/2014/main" val="10000"/>
                  </a:ext>
                </a:extLst>
              </a:tr>
              <a:tr h="351467">
                <a:tc rowSpan="1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3. Накопление и сбережение денежных средств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vert="vert270" anchor="ctr">
                    <a:solidFill>
                      <a:schemeClr val="accent5">
                        <a:lumMod val="20000"/>
                        <a:lumOff val="80000"/>
                      </a:schemeClr>
                    </a:solidFill>
                  </a:tcPr>
                </a:tc>
                <a:tc rowSpan="2">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3.1. Деньги и их виды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Экономическая сущность денег</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происхождение денег; функции денег: мера стоимости, средство обращения, средства платежа, средство накопления и сбережения, мировые деньги; роль денег</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1"/>
                  </a:ext>
                </a:extLst>
              </a:tr>
              <a:tr h="17573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Виды денег</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a:solidFill>
                            <a:schemeClr val="tx1"/>
                          </a:solidFill>
                          <a:effectLst/>
                          <a:latin typeface="Times New Roman" panose="02020603050405020304" pitchFamily="18" charset="0"/>
                          <a:cs typeface="Times New Roman" panose="02020603050405020304" pitchFamily="18" charset="0"/>
                        </a:rPr>
                        <a:t>наличные деньги, безналичные деньги, электронные деньги, квазиденьги, криптоденьги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2"/>
                  </a:ext>
                </a:extLst>
              </a:tr>
              <a:tr h="351467">
                <a:tc vMerge="1">
                  <a:txBody>
                    <a:bodyPr/>
                    <a:lstStyle/>
                    <a:p>
                      <a:endParaRPr lang="ru-RU"/>
                    </a:p>
                  </a:txBody>
                  <a:tcPr/>
                </a:tc>
                <a:tc rowSpan="3">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3.2. Накопление и сбережение денежных средств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Основы личного инвестирования</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a:solidFill>
                            <a:schemeClr val="tx1"/>
                          </a:solidFill>
                          <a:effectLst/>
                          <a:latin typeface="Times New Roman" panose="02020603050405020304" pitchFamily="18" charset="0"/>
                          <a:cs typeface="Times New Roman" panose="02020603050405020304" pitchFamily="18" charset="0"/>
                        </a:rPr>
                        <a:t>накопления, сбережения, способы сбережения накоплений семьи, процесс принятия решения о способах распределения сбережений – личное инвестирование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3"/>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Денежные способы сбережения накоплений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накопление сбережений в наличных деньгах, инфляция, риски обесценения сбережений в наличных деньгах</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4"/>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Неденежные способы сбережения накоплений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накопление сбережений в недвижимости, накопление сбережений в негосударственных пенсионных фондах и страховых фондах, накопление сбережений в ценных бумагах, накопление сбережений в драгоценных металлах</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5"/>
                  </a:ext>
                </a:extLst>
              </a:tr>
              <a:tr h="351467">
                <a:tc vMerge="1">
                  <a:txBody>
                    <a:bodyPr/>
                    <a:lstStyle/>
                    <a:p>
                      <a:endParaRPr lang="ru-RU"/>
                    </a:p>
                  </a:txBody>
                  <a:tcPr/>
                </a:tc>
                <a:tc rowSpan="2">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3.3. Сбережение накоплений через оптимизацию бюджета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Оптимизация семейного бюджета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оптимизация семейного бюджета, способы оптимизации семейного бюджета: уменьшение расходов семьи, повышение доходов семьи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6"/>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Налоговые вычеты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стандартные, социальные, имущественные, инвестиционные и профессиональные налоговые вычеты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7"/>
                  </a:ext>
                </a:extLst>
              </a:tr>
              <a:tr h="702934">
                <a:tc vMerge="1">
                  <a:txBody>
                    <a:bodyPr/>
                    <a:lstStyle/>
                    <a:p>
                      <a:endParaRPr lang="ru-RU"/>
                    </a:p>
                  </a:txBody>
                  <a:tcPr/>
                </a:tc>
                <a:tc rowSpan="3">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3.4. Накопление сбережений в банковских вкладах</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Банки и семейный бюджет</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 принципы работы банка, виды банков, банковская система и ее роль в развитии экономики страны и росте благосостояния населения, банковский кредит (заем), банковские кредиты для физических лиц и их виды, потребительский кредит и его виды, расчет кредита (процентная ставка, переплата по кредиту, полная стоимость кредита, ежемесячный платеж), способы расчета потребительского кредита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8"/>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Банковские вклады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банковские вклады до востребования: расчетные, универсальные; срочные банковские вклады: накопительные, сберегательные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9"/>
                  </a:ext>
                </a:extLst>
              </a:tr>
              <a:tr h="17573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Риски банковских вкладов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риск банкротства банка, риск ликвидности, риск роста депозитных ставок для долгосрочных депозитов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0"/>
                  </a:ext>
                </a:extLst>
              </a:tr>
              <a:tr h="351467">
                <a:tc vMerge="1">
                  <a:txBody>
                    <a:bodyPr/>
                    <a:lstStyle/>
                    <a:p>
                      <a:endParaRPr lang="ru-RU"/>
                    </a:p>
                  </a:txBody>
                  <a:tcPr/>
                </a:tc>
                <a:tc rowSpan="2">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3.5. Финансовая подушка безопасности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Уровень жизни семьи и способы его повышения</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уровень жизни семьи: минимальный, удовлетворительный, средний, высокий; способы повышения уровня жизни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1"/>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Финансовая подушка безопасности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финансовые риски; способы снижения потерь от возможных финансовых рисков: финансовая подушка безопасности, соблюдение финансовой гигиены и выполнение определенных правил</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2"/>
                  </a:ext>
                </a:extLst>
              </a:tr>
              <a:tr h="351467">
                <a:tc rowSpan="6">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4. Финансовая безопасность: как защитить семейный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vert="vert270" anchor="ctr">
                    <a:solidFill>
                      <a:schemeClr val="accent5">
                        <a:lumMod val="20000"/>
                        <a:lumOff val="80000"/>
                      </a:schemeClr>
                    </a:solidFill>
                  </a:tcPr>
                </a:tc>
                <a:tc rowSpan="3">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4.1. Страхование и страховые услуги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Страхование как особый вид деятельности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страхование, основные понятия страхования: страховые организации, страхователь, страховщик, застрахованный, страховой взнос, договор страхования, страховая выплата,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3"/>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Страховой случай и его виды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страховой случай, виды страховых случаев: имущественные, личные и социальные страховые случаи, страхование ответственности и рисков предпринимателей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4"/>
                  </a:ext>
                </a:extLst>
              </a:tr>
              <a:tr h="527200">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Виды и формы страхования</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объекты страхования: имущество, жизнь и здоровье, ответственность за ущерб третьим лицам; виды страхования: личное страхование, имущественное страхование, страхование ответственности; формы страхования: добровольное, обязательное, необязательное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5"/>
                  </a:ext>
                </a:extLst>
              </a:tr>
              <a:tr h="527200">
                <a:tc vMerge="1">
                  <a:txBody>
                    <a:bodyPr/>
                    <a:lstStyle/>
                    <a:p>
                      <a:endParaRPr lang="ru-RU"/>
                    </a:p>
                  </a:txBody>
                  <a:tcPr/>
                </a:tc>
                <a:tc rowSpan="3">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4.2. Мошенничество в финансовой сфере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Мошенничество в финансовой сфере и его виды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мошенничество, финансовое мошенничество, виды финансового мошенничества: недобросовестная микрофинансовая организация (МФО), кардинг, скотч-метод, скимминг, шимминг, трапинг, «ливанская петля», фишинг, звонки с незнакомого номера, подставной интернет-магазин</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6"/>
                  </a:ext>
                </a:extLst>
              </a:tr>
              <a:tr h="17573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Финансовые пирамиды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финансовая пирамида, признаки идентификации финансовых пирамид, виды финансовых пирамид</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7"/>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Способы защиты от мошенничества в фин. сфере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правила безопасных покупок в интернете, Федеральная служба по надзору в сфере защиты прав потребителей и благополучия человека (</a:t>
                      </a:r>
                      <a:r>
                        <a:rPr lang="ru-RU" sz="1200" spc="-20" baseline="0" dirty="0" err="1">
                          <a:solidFill>
                            <a:schemeClr val="tx1"/>
                          </a:solidFill>
                          <a:effectLst/>
                          <a:latin typeface="Times New Roman" panose="02020603050405020304" pitchFamily="18" charset="0"/>
                          <a:cs typeface="Times New Roman" panose="02020603050405020304" pitchFamily="18" charset="0"/>
                        </a:rPr>
                        <a:t>Роспотребнадзор</a:t>
                      </a:r>
                      <a:r>
                        <a:rPr lang="ru-RU" sz="1200" spc="-20" baseline="0" dirty="0">
                          <a:solidFill>
                            <a:schemeClr val="tx1"/>
                          </a:solidFill>
                          <a:effectLst/>
                          <a:latin typeface="Times New Roman" panose="02020603050405020304" pitchFamily="18" charset="0"/>
                          <a:cs typeface="Times New Roman" panose="02020603050405020304" pitchFamily="18" charset="0"/>
                        </a:rPr>
                        <a:t>), финансовый омбудсмен </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37283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779444"/>
          </a:xfrm>
          <a:prstGeom prst="rect">
            <a:avLst/>
          </a:prstGeom>
        </p:spPr>
        <p:txBody>
          <a:bodyPr wrap="square">
            <a:spAutoFit/>
          </a:bodyPr>
          <a:lstStyle/>
          <a:p>
            <a:pPr algn="ctr">
              <a:spcAft>
                <a:spcPts val="0"/>
              </a:spcAft>
            </a:pPr>
            <a:r>
              <a:rPr lang="ru-RU" sz="2350"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Система компетенций финансовой грамотности учащихся школьного возраста </a:t>
            </a:r>
          </a:p>
          <a:p>
            <a:pPr algn="ctr">
              <a:lnSpc>
                <a:spcPct val="90000"/>
              </a:lnSpc>
              <a:spcAft>
                <a:spcPts val="0"/>
              </a:spcAft>
            </a:pPr>
            <a:r>
              <a:rPr lang="ru-RU" sz="2350"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рамках сквозных тематических линий*</a:t>
            </a:r>
          </a:p>
        </p:txBody>
      </p:sp>
      <p:graphicFrame>
        <p:nvGraphicFramePr>
          <p:cNvPr id="3" name="Таблица 2"/>
          <p:cNvGraphicFramePr>
            <a:graphicFrameLocks noGrp="1"/>
          </p:cNvGraphicFramePr>
          <p:nvPr/>
        </p:nvGraphicFramePr>
        <p:xfrm>
          <a:off x="-3" y="857921"/>
          <a:ext cx="12192003" cy="5358370"/>
        </p:xfrm>
        <a:graphic>
          <a:graphicData uri="http://schemas.openxmlformats.org/drawingml/2006/table">
            <a:tbl>
              <a:tblPr firstRow="1" firstCol="1" bandRow="1">
                <a:tableStyleId>{5C22544A-7EE6-4342-B048-85BDC9FD1C3A}</a:tableStyleId>
              </a:tblPr>
              <a:tblGrid>
                <a:gridCol w="834189">
                  <a:extLst>
                    <a:ext uri="{9D8B030D-6E8A-4147-A177-3AD203B41FA5}">
                      <a16:colId xmlns:a16="http://schemas.microsoft.com/office/drawing/2014/main" val="20000"/>
                    </a:ext>
                  </a:extLst>
                </a:gridCol>
                <a:gridCol w="1957137">
                  <a:extLst>
                    <a:ext uri="{9D8B030D-6E8A-4147-A177-3AD203B41FA5}">
                      <a16:colId xmlns:a16="http://schemas.microsoft.com/office/drawing/2014/main" val="20001"/>
                    </a:ext>
                  </a:extLst>
                </a:gridCol>
                <a:gridCol w="1985393">
                  <a:extLst>
                    <a:ext uri="{9D8B030D-6E8A-4147-A177-3AD203B41FA5}">
                      <a16:colId xmlns:a16="http://schemas.microsoft.com/office/drawing/2014/main" val="20002"/>
                    </a:ext>
                  </a:extLst>
                </a:gridCol>
                <a:gridCol w="2306472">
                  <a:extLst>
                    <a:ext uri="{9D8B030D-6E8A-4147-A177-3AD203B41FA5}">
                      <a16:colId xmlns:a16="http://schemas.microsoft.com/office/drawing/2014/main" val="20003"/>
                    </a:ext>
                  </a:extLst>
                </a:gridCol>
                <a:gridCol w="5108812">
                  <a:extLst>
                    <a:ext uri="{9D8B030D-6E8A-4147-A177-3AD203B41FA5}">
                      <a16:colId xmlns:a16="http://schemas.microsoft.com/office/drawing/2014/main" val="20004"/>
                    </a:ext>
                  </a:extLst>
                </a:gridCol>
              </a:tblGrid>
              <a:tr h="515170">
                <a:tc>
                  <a:txBody>
                    <a:bodyPr/>
                    <a:lstStyle/>
                    <a:p>
                      <a:pPr algn="ctr">
                        <a:lnSpc>
                          <a:spcPct val="100000"/>
                        </a:lnSpc>
                        <a:spcAft>
                          <a:spcPts val="0"/>
                        </a:spcAft>
                      </a:pPr>
                      <a:r>
                        <a:rPr lang="ru-RU" sz="1200" spc="-10" dirty="0" err="1">
                          <a:solidFill>
                            <a:schemeClr val="tx1"/>
                          </a:solidFill>
                          <a:effectLst/>
                          <a:latin typeface="Times New Roman" panose="02020603050405020304" pitchFamily="18" charset="0"/>
                          <a:cs typeface="Times New Roman" panose="02020603050405020304" pitchFamily="18" charset="0"/>
                        </a:rPr>
                        <a:t>Тематичес</a:t>
                      </a:r>
                      <a:r>
                        <a:rPr lang="ru-RU" sz="1200" spc="-10" dirty="0">
                          <a:solidFill>
                            <a:schemeClr val="tx1"/>
                          </a:solidFill>
                          <a:effectLst/>
                          <a:latin typeface="Times New Roman" panose="02020603050405020304" pitchFamily="18" charset="0"/>
                          <a:cs typeface="Times New Roman" panose="02020603050405020304" pitchFamily="18" charset="0"/>
                        </a:rPr>
                        <a:t>-кие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линии</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ctr">
                        <a:lnSpc>
                          <a:spcPct val="85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0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0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4809730">
                <a:tc>
                  <a:txBody>
                    <a:bodyPr/>
                    <a:lstStyle/>
                    <a:p>
                      <a:pPr algn="ctr">
                        <a:lnSpc>
                          <a:spcPct val="100000"/>
                        </a:lnSpc>
                        <a:spcAft>
                          <a:spcPts val="0"/>
                        </a:spcAft>
                      </a:pPr>
                      <a:r>
                        <a:rPr lang="ru-RU" sz="1200" spc="-15" dirty="0">
                          <a:solidFill>
                            <a:schemeClr val="tx1"/>
                          </a:solidFill>
                          <a:effectLst/>
                          <a:latin typeface="Times New Roman" panose="02020603050405020304" pitchFamily="18" charset="0"/>
                          <a:cs typeface="Times New Roman" panose="02020603050405020304" pitchFamily="18" charset="0"/>
                        </a:rPr>
                        <a:t>Государство и его роль в обеспечении благосостояния граждан</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r>
                        <a:rPr lang="ru-RU" sz="1200" u="sng"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-что такое бюджет государства. Для чего он нужен.</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какие функции в заботе о гражданах берет на себя государство.</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-уметь различать доходы бюджета и расходы.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-понимать какая помощь оказывается государством гражданам на разных жизненных этапах и в разных жизненных ситуациях.</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значимость налогов для бюджета государства.</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для чего люди и организации уплачивают налоги и что они получают взамен.</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r>
                        <a:rPr lang="ru-RU" sz="1200" u="sng"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для чего люди и организации уплачивают налоги и что они получают взамен.</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9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что такое </a:t>
                      </a:r>
                      <a:r>
                        <a:rPr lang="ru-RU" sz="1200" dirty="0">
                          <a:solidFill>
                            <a:schemeClr val="tx1"/>
                          </a:solidFill>
                          <a:effectLst/>
                          <a:latin typeface="Times New Roman" panose="02020603050405020304" pitchFamily="18" charset="0"/>
                          <a:cs typeface="Times New Roman" panose="02020603050405020304" pitchFamily="18" charset="0"/>
                        </a:rPr>
                        <a:t>профицит и дефицит бюджета, сбалансированность бюджета</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-уметь определять состояние бюджета, проведя простейшие расчеты.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-уметь объяснить к</a:t>
                      </a:r>
                      <a:r>
                        <a:rPr lang="ru-RU" sz="1200" dirty="0">
                          <a:solidFill>
                            <a:schemeClr val="tx1"/>
                          </a:solidFill>
                          <a:effectLst/>
                          <a:latin typeface="Times New Roman" panose="02020603050405020304" pitchFamily="18" charset="0"/>
                          <a:cs typeface="Times New Roman" panose="02020603050405020304" pitchFamily="18" charset="0"/>
                        </a:rPr>
                        <a:t>акая помощь оказывается государством гражданам на разных жизненных этапах и в разных жизненных ситуациях</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что ресурсы бюджета ограничены.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важность образования, которое обеспечит доходы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об </a:t>
                      </a:r>
                      <a:r>
                        <a:rPr lang="ru-RU" sz="1200" dirty="0">
                          <a:solidFill>
                            <a:schemeClr val="tx1"/>
                          </a:solidFill>
                          <a:effectLst/>
                          <a:latin typeface="Times New Roman" panose="02020603050405020304" pitchFamily="18" charset="0"/>
                          <a:cs typeface="Times New Roman" panose="02020603050405020304" pitchFamily="18" charset="0"/>
                        </a:rPr>
                        <a:t>обязательствах государства по обеспечению гражданских прав</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к</a:t>
                      </a:r>
                      <a:r>
                        <a:rPr lang="ru-RU" sz="1200" dirty="0">
                          <a:solidFill>
                            <a:schemeClr val="tx1"/>
                          </a:solidFill>
                          <a:effectLst/>
                          <a:latin typeface="Times New Roman" panose="02020603050405020304" pitchFamily="18" charset="0"/>
                          <a:cs typeface="Times New Roman" panose="02020603050405020304" pitchFamily="18" charset="0"/>
                        </a:rPr>
                        <a:t>акие публичные услуги оплачиваются за счет средств бюджета</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-понимать ценность образования, проводить анализ и оценивать влияние образования на будущую личную стоимость как профессионала</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-определять и</a:t>
                      </a:r>
                      <a:r>
                        <a:rPr lang="ru-RU" sz="1200" dirty="0">
                          <a:solidFill>
                            <a:schemeClr val="tx1"/>
                          </a:solidFill>
                          <a:effectLst/>
                          <a:latin typeface="Times New Roman" panose="02020603050405020304" pitchFamily="18" charset="0"/>
                          <a:cs typeface="Times New Roman" panose="02020603050405020304" pitchFamily="18" charset="0"/>
                        </a:rPr>
                        <a:t>сточники формирования доходов бюджета</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-различать налоги и сборы, уплачиваемые гражданами и налоги, уплачиваемые организациями</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что бюджетные средства необходимо планировать</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что граждане могут принимать у</a:t>
                      </a:r>
                      <a:r>
                        <a:rPr lang="ru-RU" sz="1200" dirty="0">
                          <a:solidFill>
                            <a:schemeClr val="tx1"/>
                          </a:solidFill>
                          <a:effectLst/>
                          <a:latin typeface="Times New Roman" panose="02020603050405020304" pitchFamily="18" charset="0"/>
                          <a:cs typeface="Times New Roman" panose="02020603050405020304" pitchFamily="18" charset="0"/>
                        </a:rPr>
                        <a:t>частие в планировании бюджета на муниципальном уровне</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r>
                        <a:rPr lang="ru-RU" sz="1200" u="sng"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об источниках информации о бюджете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что такое </a:t>
                      </a:r>
                      <a:r>
                        <a:rPr lang="ru-RU" sz="1200" dirty="0">
                          <a:solidFill>
                            <a:schemeClr val="tx1"/>
                          </a:solidFill>
                          <a:effectLst/>
                          <a:latin typeface="Times New Roman" panose="02020603050405020304" pitchFamily="18" charset="0"/>
                          <a:cs typeface="Times New Roman" panose="02020603050405020304" pitchFamily="18" charset="0"/>
                        </a:rPr>
                        <a:t>бюджетная система Российской Федерации</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что такое </a:t>
                      </a:r>
                      <a:r>
                        <a:rPr lang="ru-RU" sz="1200" dirty="0">
                          <a:solidFill>
                            <a:schemeClr val="tx1"/>
                          </a:solidFill>
                          <a:effectLst/>
                          <a:latin typeface="Times New Roman" panose="02020603050405020304" pitchFamily="18" charset="0"/>
                          <a:cs typeface="Times New Roman" panose="02020603050405020304" pitchFamily="18" charset="0"/>
                        </a:rPr>
                        <a:t>государственный (муниципальный) долг</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кто и как устанавливает налоги</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принципы закрепления налогов за бюджетами разных уровней власти</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полномочия региональных и местных органов власти по установлению налогов и сборов</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принципы разграничения полномочий: кто за какие услуги отвечает,</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что такое межбюджетные трансферты</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a:t>
                      </a:r>
                      <a:r>
                        <a:rPr lang="ru-RU" sz="1200" spc="-15" dirty="0">
                          <a:solidFill>
                            <a:schemeClr val="tx1"/>
                          </a:solidFill>
                          <a:effectLst/>
                          <a:latin typeface="Times New Roman" panose="02020603050405020304" pitchFamily="18" charset="0"/>
                          <a:cs typeface="Times New Roman" panose="02020603050405020304" pitchFamily="18" charset="0"/>
                        </a:rPr>
                        <a:t>принципы методы инструменты управления бюджетными расходами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-определять виды доходов бюджета</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-находить, анализировать и интерпретировать нужную финансовую информацию</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 различать п</a:t>
                      </a:r>
                      <a:r>
                        <a:rPr lang="ru-RU" sz="1200" dirty="0">
                          <a:solidFill>
                            <a:schemeClr val="tx1"/>
                          </a:solidFill>
                          <a:effectLst/>
                          <a:latin typeface="Times New Roman" panose="02020603050405020304" pitchFamily="18" charset="0"/>
                          <a:cs typeface="Times New Roman" panose="02020603050405020304" pitchFamily="18" charset="0"/>
                        </a:rPr>
                        <a:t>одходы к управлению бюджетными расходами</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-уметь читать закон (решение) о бюджете</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 осознавать в</a:t>
                      </a:r>
                      <a:r>
                        <a:rPr lang="ru-RU" sz="1200" dirty="0">
                          <a:solidFill>
                            <a:schemeClr val="tx1"/>
                          </a:solidFill>
                          <a:effectLst/>
                          <a:latin typeface="Times New Roman" panose="02020603050405020304" pitchFamily="18" charset="0"/>
                          <a:cs typeface="Times New Roman" panose="02020603050405020304" pitchFamily="18" charset="0"/>
                        </a:rPr>
                        <a:t>заимосвязь стратегического и бюджетного планирования</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возможность у</a:t>
                      </a:r>
                      <a:r>
                        <a:rPr lang="ru-RU" sz="1200" dirty="0">
                          <a:solidFill>
                            <a:schemeClr val="tx1"/>
                          </a:solidFill>
                          <a:effectLst/>
                          <a:latin typeface="Times New Roman" panose="02020603050405020304" pitchFamily="18" charset="0"/>
                          <a:cs typeface="Times New Roman" panose="02020603050405020304" pitchFamily="18" charset="0"/>
                        </a:rPr>
                        <a:t>частия граждан в процессе исполнения бюджета и в оценке исполнения бюджета</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a:t>
                      </a:r>
                      <a:r>
                        <a:rPr lang="ru-RU" sz="1200" spc="-10" dirty="0">
                          <a:solidFill>
                            <a:schemeClr val="tx1"/>
                          </a:solidFill>
                          <a:effectLst/>
                          <a:latin typeface="Times New Roman" panose="02020603050405020304" pitchFamily="18" charset="0"/>
                          <a:cs typeface="Times New Roman" panose="02020603050405020304" pitchFamily="18" charset="0"/>
                        </a:rPr>
                        <a:t> осознавать</a:t>
                      </a:r>
                      <a:r>
                        <a:rPr lang="ru-RU" sz="1200" dirty="0">
                          <a:solidFill>
                            <a:schemeClr val="tx1"/>
                          </a:solidFill>
                          <a:effectLst/>
                          <a:latin typeface="Times New Roman" panose="02020603050405020304" pitchFamily="18" charset="0"/>
                          <a:cs typeface="Times New Roman" panose="02020603050405020304" pitchFamily="18" charset="0"/>
                        </a:rPr>
                        <a:t> возможность граждан использовать результаты внутреннего и внешнего финансового контроля</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-развивать аналитическое мышление по отношению к влиянию экономической ситуации на личные финансы</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5" name="Прямоугольник 4">
            <a:extLst>
              <a:ext uri="{FF2B5EF4-FFF2-40B4-BE49-F238E27FC236}">
                <a16:creationId xmlns:a16="http://schemas.microsoft.com/office/drawing/2014/main" id="{FBC5340A-5AFF-4CEF-8C52-BE9288AF814E}"/>
              </a:ext>
            </a:extLst>
          </p:cNvPr>
          <p:cNvSpPr/>
          <p:nvPr/>
        </p:nvSpPr>
        <p:spPr>
          <a:xfrm>
            <a:off x="0" y="6294769"/>
            <a:ext cx="12192000" cy="563231"/>
          </a:xfrm>
          <a:prstGeom prst="rect">
            <a:avLst/>
          </a:prstGeom>
        </p:spPr>
        <p:txBody>
          <a:bodyPr wrap="square">
            <a:spAutoFit/>
          </a:bodyPr>
          <a:lstStyle/>
          <a:p>
            <a:pPr algn="just">
              <a:lnSpc>
                <a:spcPct val="90000"/>
              </a:lnSpc>
              <a:spcAft>
                <a:spcPts val="0"/>
              </a:spcAft>
            </a:pPr>
            <a:r>
              <a:rPr lang="ru-RU" sz="1700" b="1" spc="-10" dirty="0">
                <a:latin typeface="Times New Roman" panose="02020603050405020304" pitchFamily="18" charset="0"/>
                <a:ea typeface="Times New Roman" panose="02020603050405020304" pitchFamily="18" charset="0"/>
                <a:cs typeface="Times New Roman" panose="02020603050405020304" pitchFamily="18" charset="0"/>
              </a:rPr>
              <a:t>Методические рекомендации по интеграции финансовой грамотности в систему общего образования</a:t>
            </a:r>
            <a:r>
              <a:rPr lang="ru-RU" sz="1700"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Э.В.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Рогатенюк</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Г.Г.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Находкина</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 Симферополь : ГБОУ ДПО РК КРИППО, 2022. – 46 с.</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56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1305</TotalTime>
  <Words>10626</Words>
  <Application>Microsoft Office PowerPoint</Application>
  <PresentationFormat>Широкоэкранный</PresentationFormat>
  <Paragraphs>695</Paragraphs>
  <Slides>33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33</vt:i4>
      </vt:variant>
    </vt:vector>
  </HeadingPairs>
  <TitlesOfParts>
    <vt:vector size="41" baseType="lpstr">
      <vt:lpstr>Arial</vt:lpstr>
      <vt:lpstr>Calibri</vt:lpstr>
      <vt:lpstr>Georgia</vt:lpstr>
      <vt:lpstr>Symbol</vt:lpstr>
      <vt:lpstr>Tahoma</vt:lpstr>
      <vt:lpstr>Times New Roman</vt:lpstr>
      <vt:lpstr>Wingdings</vt:lpstr>
      <vt:lpstr>Office Theme</vt:lpstr>
      <vt:lpstr>ГБОУ ДПО РК «КРЫМСКИЙ РЕСПУБЛИКАНСКИЙ ИНСТИТУТ  ПОСТДИПЛОМНОГО ПЕДАГОГИЧЕСКОГО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ДПО РК «КРЫМСКИЙ РЕСПУБЛИКАНСКИЙ ИНСТИТУТ  ПОСТДИПЛОМНОГО ПЕДАГОГИЧЕСКОГО ОБРАЗОВАНИЯ»</dc:title>
  <dc:creator>Гюльнара Находкина</dc:creator>
  <cp:lastModifiedBy>snezirewa@yandex.ru</cp:lastModifiedBy>
  <cp:revision>196</cp:revision>
  <dcterms:created xsi:type="dcterms:W3CDTF">2021-10-21T07:08:01Z</dcterms:created>
  <dcterms:modified xsi:type="dcterms:W3CDTF">2022-03-31T04:41:15Z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2021-04-27T00:00:00Z</vt:filetime>
  </property>
  <property fmtid="{D5CDD505-2E9C-101B-9397-08002B2CF9AE}" pid="3" name="Creator">
    <vt:lpwstr>Microsoft® PowerPoint® 2016</vt:lpwstr>
  </property>
  <property fmtid="{D5CDD505-2E9C-101B-9397-08002B2CF9AE}" pid="4" name="LastSaved">
    <vt:filetime>2021-10-21T00:00:00Z</vt:filetime>
  </property>
</Properties>
</file>